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CD77EC-1882-4700-9A11-2F8A40144A6C}" type="datetimeFigureOut">
              <a:rPr lang="fa-IR" smtClean="0"/>
              <a:t>09/20/1442</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1356358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CD77EC-1882-4700-9A11-2F8A40144A6C}" type="datetimeFigureOut">
              <a:rPr lang="fa-IR" smtClean="0"/>
              <a:t>09/20/1442</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494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CD77EC-1882-4700-9A11-2F8A40144A6C}" type="datetimeFigureOut">
              <a:rPr lang="fa-IR" smtClean="0"/>
              <a:t>09/20/1442</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EC4287-F739-4D3A-980A-D32EAE5D6377}"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24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2CD77EC-1882-4700-9A11-2F8A40144A6C}" type="datetimeFigureOut">
              <a:rPr lang="fa-IR" smtClean="0"/>
              <a:t>09/20/1442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2804219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2CD77EC-1882-4700-9A11-2F8A40144A6C}" type="datetimeFigureOut">
              <a:rPr lang="fa-IR" smtClean="0"/>
              <a:t>09/20/1442</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EC4287-F739-4D3A-980A-D32EAE5D6377}"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0860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2CD77EC-1882-4700-9A11-2F8A40144A6C}" type="datetimeFigureOut">
              <a:rPr lang="fa-IR" smtClean="0"/>
              <a:t>09/20/1442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2874229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D77EC-1882-4700-9A11-2F8A40144A6C}" type="datetimeFigureOut">
              <a:rPr lang="fa-IR" smtClean="0"/>
              <a:t>09/20/1442</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4138469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D77EC-1882-4700-9A11-2F8A40144A6C}" type="datetimeFigureOut">
              <a:rPr lang="fa-IR" smtClean="0"/>
              <a:t>09/20/1442</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197112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97562"/>
          </a:xfrm>
        </p:spPr>
        <p:txBody>
          <a:bodyPr>
            <a:normAutofit/>
          </a:bodyPr>
          <a:lstStyle>
            <a:lvl1pPr algn="ctr">
              <a:defRPr sz="2800" b="1">
                <a:cs typeface="B Mitra" panose="000004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lvl1pPr>
              <a:defRPr sz="2400">
                <a:cs typeface="B Mitra" panose="00000400000000000000" pitchFamily="2" charset="-78"/>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2CD77EC-1882-4700-9A11-2F8A40144A6C}" type="datetimeFigureOut">
              <a:rPr lang="fa-IR" smtClean="0"/>
              <a:t>09/20/1442</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4237770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CD77EC-1882-4700-9A11-2F8A40144A6C}" type="datetimeFigureOut">
              <a:rPr lang="fa-IR" smtClean="0"/>
              <a:t>09/20/1442</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3807055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CD77EC-1882-4700-9A11-2F8A40144A6C}" type="datetimeFigureOut">
              <a:rPr lang="fa-IR" smtClean="0"/>
              <a:t>09/20/1442</a:t>
            </a:fld>
            <a:endParaRPr lang="fa-IR"/>
          </a:p>
        </p:txBody>
      </p:sp>
      <p:sp>
        <p:nvSpPr>
          <p:cNvPr id="6" name="Footer Placeholder 5"/>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235525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CD77EC-1882-4700-9A11-2F8A40144A6C}" type="datetimeFigureOut">
              <a:rPr lang="fa-IR" smtClean="0"/>
              <a:t>09/20/1442</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236758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CD77EC-1882-4700-9A11-2F8A40144A6C}" type="datetimeFigureOut">
              <a:rPr lang="fa-IR" smtClean="0"/>
              <a:t>09/20/1442</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3069993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D77EC-1882-4700-9A11-2F8A40144A6C}" type="datetimeFigureOut">
              <a:rPr lang="fa-IR" smtClean="0"/>
              <a:t>09/20/1442</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88991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D77EC-1882-4700-9A11-2F8A40144A6C}" type="datetimeFigureOut">
              <a:rPr lang="fa-IR" smtClean="0"/>
              <a:t>09/20/1442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4060780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D77EC-1882-4700-9A11-2F8A40144A6C}" type="datetimeFigureOut">
              <a:rPr lang="fa-IR" smtClean="0"/>
              <a:t>09/20/1442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289102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14000"/>
            <a:lum/>
          </a:blip>
          <a:srcRect/>
          <a:stretch>
            <a:fillRect l="-2000" t="7000" r="13000" b="-7000"/>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CD77EC-1882-4700-9A11-2F8A40144A6C}" type="datetimeFigureOut">
              <a:rPr lang="fa-IR" smtClean="0"/>
              <a:t>09/20/1442</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AEC4287-F739-4D3A-980A-D32EAE5D6377}" type="slidenum">
              <a:rPr lang="fa-IR" smtClean="0"/>
              <a:t>‹#›</a:t>
            </a:fld>
            <a:endParaRPr lang="fa-IR"/>
          </a:p>
        </p:txBody>
      </p:sp>
    </p:spTree>
    <p:extLst>
      <p:ext uri="{BB962C8B-B14F-4D97-AF65-F5344CB8AC3E}">
        <p14:creationId xmlns:p14="http://schemas.microsoft.com/office/powerpoint/2010/main" val="2201649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744741"/>
            <a:ext cx="10070592" cy="1221828"/>
          </a:xfrm>
        </p:spPr>
        <p:txBody>
          <a:bodyPr>
            <a:noAutofit/>
          </a:bodyPr>
          <a:lstStyle/>
          <a:p>
            <a:pPr marL="0" indent="0" algn="just">
              <a:lnSpc>
                <a:spcPct val="160000"/>
              </a:lnSpc>
              <a:buNone/>
            </a:pPr>
            <a:r>
              <a:rPr lang="fa-IR" sz="4000" dirty="0" smtClean="0">
                <a:ln w="0"/>
                <a:solidFill>
                  <a:schemeClr val="tx2">
                    <a:lumMod val="75000"/>
                  </a:schemeClr>
                </a:solidFill>
                <a:effectLst>
                  <a:reflection blurRad="6350" stA="53000" endA="300" endPos="35500" dir="5400000" sy="-90000" algn="bl" rotWithShape="0"/>
                </a:effectLst>
                <a:cs typeface="B Titr" panose="00000700000000000000" pitchFamily="2" charset="-78"/>
              </a:rPr>
              <a:t>مدیریت خدمات آموزشی</a:t>
            </a:r>
          </a:p>
          <a:p>
            <a:pPr marL="0" indent="0" algn="l">
              <a:lnSpc>
                <a:spcPct val="160000"/>
              </a:lnSpc>
              <a:buNone/>
            </a:pPr>
            <a:r>
              <a:rPr lang="fa-IR" sz="3600" dirty="0" smtClean="0">
                <a:ln w="0"/>
                <a:solidFill>
                  <a:srgbClr val="FF0000"/>
                </a:solidFill>
                <a:effectLst>
                  <a:reflection blurRad="6350" stA="53000" endA="300" endPos="35500" dir="5400000" sy="-90000" algn="bl" rotWithShape="0"/>
                </a:effectLst>
                <a:cs typeface="B Titr" panose="00000700000000000000" pitchFamily="2" charset="-78"/>
              </a:rPr>
              <a:t>         برنامه هشت ترمی رشته های مقطع کارشناس</a:t>
            </a:r>
            <a:r>
              <a:rPr lang="fa-IR" sz="3600" dirty="0">
                <a:ln w="0"/>
                <a:solidFill>
                  <a:srgbClr val="FF0000"/>
                </a:solidFill>
                <a:effectLst>
                  <a:reflection blurRad="6350" stA="53000" endA="300" endPos="35500" dir="5400000" sy="-90000" algn="bl" rotWithShape="0"/>
                </a:effectLst>
                <a:cs typeface="B Titr" panose="00000700000000000000" pitchFamily="2" charset="-78"/>
              </a:rPr>
              <a:t>ی</a:t>
            </a:r>
            <a:endParaRPr lang="fa-IR" sz="3600" dirty="0" smtClean="0">
              <a:ln w="0"/>
              <a:solidFill>
                <a:srgbClr val="FF0000"/>
              </a:solidFill>
              <a:effectLst>
                <a:reflection blurRad="6350" stA="53000" endA="300" endPos="35500" dir="5400000" sy="-90000" algn="bl" rotWithShape="0"/>
              </a:effectLst>
              <a:cs typeface="B Titr" panose="00000700000000000000" pitchFamily="2" charset="-78"/>
            </a:endParaRPr>
          </a:p>
          <a:p>
            <a:pPr marL="0" indent="0" algn="l">
              <a:lnSpc>
                <a:spcPct val="160000"/>
              </a:lnSpc>
              <a:buNone/>
            </a:pPr>
            <a:r>
              <a:rPr lang="fa-IR" sz="3600" dirty="0" smtClean="0">
                <a:ln w="0"/>
                <a:solidFill>
                  <a:srgbClr val="FF0000"/>
                </a:solidFill>
                <a:effectLst>
                  <a:reflection blurRad="6350" stA="53000" endA="300" endPos="35500" dir="5400000" sy="-90000" algn="bl" rotWithShape="0"/>
                </a:effectLst>
                <a:cs typeface="B Titr" panose="00000700000000000000" pitchFamily="2" charset="-78"/>
              </a:rPr>
              <a:t>اردیبهشت ماه 1400 </a:t>
            </a:r>
            <a:endParaRPr lang="fa-IR" sz="3600" dirty="0">
              <a:ln w="0"/>
              <a:solidFill>
                <a:srgbClr val="FF0000"/>
              </a:solidFill>
              <a:effectLst>
                <a:reflection blurRad="6350" stA="53000" endA="300" endPos="35500" dir="5400000" sy="-90000" algn="bl" rotWithShape="0"/>
              </a:effectLst>
              <a:cs typeface="B Titr" panose="00000700000000000000" pitchFamily="2" charset="-78"/>
            </a:endParaRPr>
          </a:p>
        </p:txBody>
      </p:sp>
      <p:sp>
        <p:nvSpPr>
          <p:cNvPr id="4" name="Title 1"/>
          <p:cNvSpPr>
            <a:spLocks noGrp="1"/>
          </p:cNvSpPr>
          <p:nvPr>
            <p:ph type="title"/>
          </p:nvPr>
        </p:nvSpPr>
        <p:spPr>
          <a:xfrm>
            <a:off x="1784855" y="956569"/>
            <a:ext cx="8911687" cy="913349"/>
          </a:xfrm>
        </p:spPr>
        <p:txBody>
          <a:bodyPr/>
          <a:lstStyle/>
          <a:p>
            <a:pPr algn="ctr"/>
            <a:r>
              <a:rPr lang="fa-IR" dirty="0" smtClean="0">
                <a:ln>
                  <a:solidFill>
                    <a:schemeClr val="accent2">
                      <a:lumMod val="75000"/>
                    </a:schemeClr>
                  </a:solidFill>
                </a:ln>
                <a:solidFill>
                  <a:srgbClr val="C00000"/>
                </a:solidFill>
                <a:cs typeface="B Titr" panose="00000700000000000000" pitchFamily="2" charset="-78"/>
              </a:rPr>
              <a:t>به نام خداوند بخشنده مهربان</a:t>
            </a:r>
            <a:endParaRPr lang="fa-IR" dirty="0">
              <a:ln>
                <a:solidFill>
                  <a:schemeClr val="accent2">
                    <a:lumMod val="75000"/>
                  </a:schemeClr>
                </a:solidFill>
              </a:ln>
              <a:solidFill>
                <a:srgbClr val="C00000"/>
              </a:solidFill>
              <a:cs typeface="B Titr" panose="00000700000000000000"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74" y="318229"/>
            <a:ext cx="1311649" cy="1363156"/>
          </a:xfrm>
          <a:prstGeom prst="rect">
            <a:avLst/>
          </a:prstGeom>
        </p:spPr>
      </p:pic>
    </p:spTree>
    <p:extLst>
      <p:ext uri="{BB962C8B-B14F-4D97-AF65-F5344CB8AC3E}">
        <p14:creationId xmlns:p14="http://schemas.microsoft.com/office/powerpoint/2010/main" val="3592687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57393"/>
          </a:xfrm>
        </p:spPr>
        <p:txBody>
          <a:bodyPr>
            <a:normAutofit/>
          </a:bodyPr>
          <a:lstStyle/>
          <a:p>
            <a:r>
              <a:rPr lang="fa-IR" dirty="0"/>
              <a:t>طرح </a:t>
            </a:r>
            <a:r>
              <a:rPr lang="fa-IR" dirty="0" smtClean="0"/>
              <a:t>جدول هشت </a:t>
            </a:r>
            <a:r>
              <a:rPr lang="fa-IR" dirty="0"/>
              <a:t>ترمه برنامه های درسی مصوب مقطع کارشناسی برای ورودی های سال 1400 به بعد</a:t>
            </a:r>
            <a:endParaRPr lang="en-US" dirty="0"/>
          </a:p>
        </p:txBody>
      </p:sp>
      <p:sp>
        <p:nvSpPr>
          <p:cNvPr id="5" name="Rectangle 4"/>
          <p:cNvSpPr/>
          <p:nvPr/>
        </p:nvSpPr>
        <p:spPr>
          <a:xfrm>
            <a:off x="2045302" y="2252147"/>
            <a:ext cx="9459310" cy="2640723"/>
          </a:xfrm>
          <a:prstGeom prst="rect">
            <a:avLst/>
          </a:prstGeom>
        </p:spPr>
        <p:txBody>
          <a:bodyPr wrap="square">
            <a:spAutoFit/>
          </a:bodyPr>
          <a:lstStyle/>
          <a:p>
            <a:pPr marL="0" marR="0" lvl="0" indent="0" algn="just" defTabSz="914400" rtl="1" eaLnBrk="1" fontAlgn="auto" latinLnBrk="0" hangingPunct="1">
              <a:lnSpc>
                <a:spcPct val="115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دانشجویان در مقطع کارشناسی ملزم به گذراندن تعداد مشخصی از واحدهای درسی مطابق با سرفصل هایی که وزارت علوم، تحقیقات و فناوری تصویب و ابلاغ نموده است، می باشند؛ تعداد واحدهای درسی رشته های مصوب، مطابق با آخرین مصوبه ها، </a:t>
            </a:r>
            <a:r>
              <a:rPr kumimoji="0" lang="fa-IR" sz="2400" b="0" i="0" u="none" strike="noStrike" kern="1200" cap="none" spc="0" normalizeH="0" baseline="0" noProof="0" dirty="0" smtClean="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تا پایان سال 1399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بین 132 تا 144 واحد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مورد تصویب قرار گرفته است؛ در این میان رشته هایی مانند حسابداری با 132 واحد درسی کمترین تعداد واحد و رشته زبان چینی با 144 واحد بیشترین تعداد واحد درسی جهت فراغت از تحصیل برای دانشجویان را در بر می گیرد؛ ولی برای اکثر رشته های تحصیلی </a:t>
            </a:r>
            <a:r>
              <a:rPr lang="fa-IR" sz="2400" dirty="0" smtClean="0">
                <a:solidFill>
                  <a:srgbClr val="000000"/>
                </a:solidFill>
                <a:latin typeface="Calibri" panose="020F0502020204030204" pitchFamily="34" charset="0"/>
                <a:ea typeface="Calibri" panose="020F0502020204030204" pitchFamily="34" charset="0"/>
                <a:cs typeface="B Mitra" panose="00000400000000000000" pitchFamily="2" charset="-78"/>
              </a:rPr>
              <a:t>بین 136 تا 138 </a:t>
            </a: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واحد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درسی تعریف شده است.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1504612" y="286239"/>
            <a:ext cx="560881" cy="6285521"/>
          </a:xfrm>
          <a:prstGeom prst="rect">
            <a:avLst/>
          </a:prstGeom>
        </p:spPr>
      </p:pic>
      <p:pic>
        <p:nvPicPr>
          <p:cNvPr id="4" name="Picture 3"/>
          <p:cNvPicPr>
            <a:picLocks noChangeAspect="1"/>
          </p:cNvPicPr>
          <p:nvPr/>
        </p:nvPicPr>
        <p:blipFill>
          <a:blip r:embed="rId3"/>
          <a:stretch>
            <a:fillRect/>
          </a:stretch>
        </p:blipFill>
        <p:spPr>
          <a:xfrm>
            <a:off x="1727218" y="286239"/>
            <a:ext cx="865707" cy="896190"/>
          </a:xfrm>
          <a:prstGeom prst="rect">
            <a:avLst/>
          </a:prstGeom>
        </p:spPr>
      </p:pic>
    </p:spTree>
    <p:extLst>
      <p:ext uri="{BB962C8B-B14F-4D97-AF65-F5344CB8AC3E}">
        <p14:creationId xmlns:p14="http://schemas.microsoft.com/office/powerpoint/2010/main" val="543730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28345" y="1588377"/>
            <a:ext cx="9490842" cy="3065455"/>
          </a:xfrm>
          <a:prstGeom prst="rect">
            <a:avLst/>
          </a:prstGeom>
        </p:spPr>
        <p:txBody>
          <a:bodyPr wrap="square">
            <a:spAutoFit/>
          </a:bodyPr>
          <a:lstStyle/>
          <a:p>
            <a:pPr marL="0" marR="0" lvl="0" indent="0" algn="just" defTabSz="914400" rtl="1" eaLnBrk="1" fontAlgn="auto" latinLnBrk="0" hangingPunct="1">
              <a:lnSpc>
                <a:spcPct val="115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در شرایط معمول و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مطابق آیین نامه آموزشی مصوب وزارت عتف</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 دانشجویان می بایست در طول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مدت مجاز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تحصیل(4 سال) واحدهای لازم را انتخاب و فارغ التحصیل شوند؛ بر این اساس، دروس هر رشته باید طبق روال عادی برای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8 نیمسال برنامه ریزی و ارائه شود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و دانشگاه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الزامی برای هفت ترمه شدن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دانشجویان ندارد؛ نکته قابل ملاحظه این می باشد،  دراکثر دانشکده ها که ارائه دروس توسط گروه های آموزشی با همکاری ادارات آموزش صورت می گیرد، در قالب یک چارچوب تدوین شده که حکم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راهنما</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 برای دانشجو، کارشناس و مدیران گروه باشد، ارائه نمی شود. و ضروری است در این خصوص اقدامات لازم انجام شود و برنامه هشت ترمه برای تمامی رشته ها تدوین و جهت استفاده دانشجویان </a:t>
            </a: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ارائه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گردد.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1505159" y="324339"/>
            <a:ext cx="560881" cy="6285521"/>
          </a:xfrm>
          <a:prstGeom prst="rect">
            <a:avLst/>
          </a:prstGeom>
        </p:spPr>
      </p:pic>
      <p:pic>
        <p:nvPicPr>
          <p:cNvPr id="3" name="Picture 2"/>
          <p:cNvPicPr>
            <a:picLocks noChangeAspect="1"/>
          </p:cNvPicPr>
          <p:nvPr/>
        </p:nvPicPr>
        <p:blipFill>
          <a:blip r:embed="rId3"/>
          <a:stretch>
            <a:fillRect/>
          </a:stretch>
        </p:blipFill>
        <p:spPr>
          <a:xfrm>
            <a:off x="1695491" y="324339"/>
            <a:ext cx="865707" cy="896190"/>
          </a:xfrm>
          <a:prstGeom prst="rect">
            <a:avLst/>
          </a:prstGeom>
        </p:spPr>
      </p:pic>
    </p:spTree>
    <p:extLst>
      <p:ext uri="{BB962C8B-B14F-4D97-AF65-F5344CB8AC3E}">
        <p14:creationId xmlns:p14="http://schemas.microsoft.com/office/powerpoint/2010/main" val="1932270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02222" y="561998"/>
            <a:ext cx="9695792" cy="5588902"/>
          </a:xfrm>
          <a:prstGeom prst="rect">
            <a:avLst/>
          </a:prstGeom>
        </p:spPr>
        <p:txBody>
          <a:bodyPr wrap="square">
            <a:spAutoFit/>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fa-IR" sz="24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B Mitra" panose="00000400000000000000" pitchFamily="2" charset="-78"/>
              </a:rPr>
              <a:t>ضرورت و اهداف  ارائه برنامه هشت ترمه</a:t>
            </a:r>
            <a:r>
              <a:rPr kumimoji="0" lang="fa-IR" sz="2400" b="1" i="0" u="none" strike="noStrike" kern="1200" cap="none" spc="0" normalizeH="0" baseline="0" noProof="0" dirty="0" smtClean="0">
                <a:ln>
                  <a:noFill/>
                </a:ln>
                <a:solidFill>
                  <a:srgbClr val="C00000"/>
                </a:solidFill>
                <a:effectLst/>
                <a:uLnTx/>
                <a:uFillTx/>
                <a:latin typeface="Calibri" panose="020F0502020204030204" pitchFamily="34" charset="0"/>
                <a:ea typeface="Calibri" panose="020F0502020204030204" pitchFamily="34" charset="0"/>
                <a:cs typeface="B Mitra" panose="00000400000000000000" pitchFamily="2" charset="-78"/>
              </a:rPr>
              <a:t>:</a:t>
            </a:r>
          </a:p>
          <a:p>
            <a:pPr marL="0" marR="0" lvl="0" indent="0" algn="just" defTabSz="914400" rtl="1" eaLnBrk="1" fontAlgn="auto" latinLnBrk="0" hangingPunct="1">
              <a:lnSpc>
                <a:spcPct val="115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15000"/>
              </a:lnSpc>
              <a:spcBef>
                <a:spcPts val="0"/>
              </a:spcBef>
              <a:spcAft>
                <a:spcPts val="0"/>
              </a:spcAft>
              <a:buClrTx/>
              <a:buSzTx/>
              <a:buFont typeface="+mj-lt"/>
              <a:buAutoNum type="arabicPeriod"/>
              <a:tabLst/>
              <a:defRPr/>
            </a:pP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ایجاد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وحدت رویه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نظم بخشی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و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ارتقاء کیفیت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ارائه دروس مطابق با سرفصل های مصوب و کاتالوگ رشته برای  دروس</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15000"/>
              </a:lnSpc>
              <a:spcBef>
                <a:spcPts val="0"/>
              </a:spcBef>
              <a:spcAft>
                <a:spcPts val="0"/>
              </a:spcAft>
              <a:buClrTx/>
              <a:buSzTx/>
              <a:buFont typeface="+mj-lt"/>
              <a:buAutoNum type="arabicPeriod"/>
              <a:tabLst/>
              <a:defRPr/>
            </a:pP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ایجاد یک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چارچوب مدون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برای ارائه دروس برای هریک از رشته های تحصیلی</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15000"/>
              </a:lnSpc>
              <a:spcBef>
                <a:spcPts val="0"/>
              </a:spcBef>
              <a:spcAft>
                <a:spcPts val="0"/>
              </a:spcAft>
              <a:buClrTx/>
              <a:buSzTx/>
              <a:buFont typeface="+mj-lt"/>
              <a:buAutoNum type="arabicPeriod"/>
              <a:tabLst/>
              <a:defRPr/>
            </a:pP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مهمترین هدف، وجود یک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راهنمای مکتوب و مناسب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در خصوص نحوه و تعداد واحدهای گذانده و باقیمانده برای دانشجویان و کارشناسان آموزش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15000"/>
              </a:lnSpc>
              <a:spcBef>
                <a:spcPts val="0"/>
              </a:spcBef>
              <a:spcAft>
                <a:spcPts val="0"/>
              </a:spcAft>
              <a:buClrTx/>
              <a:buSzTx/>
              <a:buFont typeface="+mj-lt"/>
              <a:buAutoNum type="arabicPeriod"/>
              <a:tabLst/>
              <a:defRPr/>
            </a:pP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کاهش استرس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تحصیل و پیشگیری از مشکلات بعدی دانشجویان ورودی جدید در نیمسال اول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15000"/>
              </a:lnSpc>
              <a:spcBef>
                <a:spcPts val="0"/>
              </a:spcBef>
              <a:spcAft>
                <a:spcPts val="0"/>
              </a:spcAft>
              <a:buClrTx/>
              <a:buSzTx/>
              <a:buFont typeface="+mj-lt"/>
              <a:buAutoNum type="arabicPeriod"/>
              <a:tabLst/>
              <a:defRPr/>
            </a:pP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کاهش هیجان های منفی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تحصیلی ناشی از تعدد دروس در یک ترم  </a:t>
            </a:r>
            <a:endPar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endParaRPr>
          </a:p>
          <a:p>
            <a:pPr marL="342900" marR="0" lvl="0" indent="-342900" algn="just" defTabSz="914400" rtl="1" eaLnBrk="1" fontAlgn="auto" latinLnBrk="0" hangingPunct="1">
              <a:lnSpc>
                <a:spcPct val="115000"/>
              </a:lnSpc>
              <a:spcBef>
                <a:spcPts val="0"/>
              </a:spcBef>
              <a:spcAft>
                <a:spcPts val="0"/>
              </a:spcAft>
              <a:buClrTx/>
              <a:buSzTx/>
              <a:buFont typeface="+mj-lt"/>
              <a:buAutoNum type="arabicPeriod"/>
              <a:tabLst/>
              <a:defRPr/>
            </a:pP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پیشگیری از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افت تحصیلی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و کاهش آمار انصراف دانشجویان به دلیل واحدهای زیاد در طول یک ترم </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15000"/>
              </a:lnSpc>
              <a:spcBef>
                <a:spcPts val="0"/>
              </a:spcBef>
              <a:spcAft>
                <a:spcPts val="0"/>
              </a:spcAft>
              <a:buClrTx/>
              <a:buSzTx/>
              <a:buFont typeface="+mj-lt"/>
              <a:buAutoNum type="arabicPeriod"/>
              <a:tabLst/>
              <a:defRPr/>
            </a:pP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افزایش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انگیزه و تلاش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دانشجویان در خصوص اخذ و گذراندن واحدهای درسی</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15000"/>
              </a:lnSpc>
              <a:spcBef>
                <a:spcPts val="0"/>
              </a:spcBef>
              <a:spcAft>
                <a:spcPts val="0"/>
              </a:spcAft>
              <a:buClrTx/>
              <a:buSzTx/>
              <a:buFont typeface="+mj-lt"/>
              <a:buAutoNum type="arabicPeriod"/>
              <a:tabLst/>
              <a:defRPr/>
            </a:pP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ساماندهی</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 و انتخاب به موقع دروس پایه، اصلی، تخصصی و اختیاری مطابق سرفصل مصوب وزرات </a:t>
            </a: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عتف</a:t>
            </a:r>
          </a:p>
          <a:p>
            <a:pPr marL="342900" marR="0" lvl="0" indent="-342900" algn="just" defTabSz="914400" rtl="1" eaLnBrk="1" fontAlgn="auto" latinLnBrk="0" hangingPunct="1">
              <a:lnSpc>
                <a:spcPct val="115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1631119" y="311639"/>
            <a:ext cx="560881" cy="6285521"/>
          </a:xfrm>
          <a:prstGeom prst="rect">
            <a:avLst/>
          </a:prstGeom>
        </p:spPr>
      </p:pic>
      <p:pic>
        <p:nvPicPr>
          <p:cNvPr id="3" name="Picture 2"/>
          <p:cNvPicPr>
            <a:picLocks noChangeAspect="1"/>
          </p:cNvPicPr>
          <p:nvPr/>
        </p:nvPicPr>
        <p:blipFill>
          <a:blip r:embed="rId3"/>
          <a:stretch>
            <a:fillRect/>
          </a:stretch>
        </p:blipFill>
        <p:spPr>
          <a:xfrm>
            <a:off x="1569368" y="311639"/>
            <a:ext cx="865707" cy="896190"/>
          </a:xfrm>
          <a:prstGeom prst="rect">
            <a:avLst/>
          </a:prstGeom>
        </p:spPr>
      </p:pic>
    </p:spTree>
    <p:extLst>
      <p:ext uri="{BB962C8B-B14F-4D97-AF65-F5344CB8AC3E}">
        <p14:creationId xmlns:p14="http://schemas.microsoft.com/office/powerpoint/2010/main" val="3731202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87191" y="1210005"/>
            <a:ext cx="9396249" cy="3970318"/>
          </a:xfrm>
          <a:prstGeom prst="rect">
            <a:avLst/>
          </a:prstGeom>
        </p:spPr>
        <p:txBody>
          <a:bodyPr wrap="square">
            <a:spAutoFit/>
          </a:bodyPr>
          <a:lstStyle/>
          <a:p>
            <a:pPr marL="457200" marR="0" lvl="0" indent="-457200" algn="just" defTabSz="914400" rtl="1" eaLnBrk="1" fontAlgn="auto" latinLnBrk="0" hangingPunct="1">
              <a:lnSpc>
                <a:spcPct val="150000"/>
              </a:lnSpc>
              <a:spcBef>
                <a:spcPts val="0"/>
              </a:spcBef>
              <a:spcAft>
                <a:spcPts val="0"/>
              </a:spcAft>
              <a:buClrTx/>
              <a:buSzTx/>
              <a:buFont typeface="+mj-lt"/>
              <a:buAutoNum type="arabicPeriod" startAt="9"/>
              <a:tabLst/>
              <a:defRPr/>
            </a:pP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رعایت تقدم و تاخر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و پیش نیازهای مصوب وزارت علوم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50000"/>
              </a:lnSpc>
              <a:spcBef>
                <a:spcPts val="0"/>
              </a:spcBef>
              <a:spcAft>
                <a:spcPts val="0"/>
              </a:spcAft>
              <a:buClrTx/>
              <a:buSzTx/>
              <a:buFont typeface="+mj-lt"/>
              <a:buAutoNum type="arabicPeriod" startAt="9"/>
              <a:tabLst/>
              <a:defRPr/>
            </a:pP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ساماندهی کدهای ارائه شده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در هر نیمسال مطابق کاتالوگ تعریف شده برای هر رشته در سامانه آموزشی گلستان(این موضوع در زمان فراغت از تحصیل، ضرورت دارد)</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50000"/>
              </a:lnSpc>
              <a:spcBef>
                <a:spcPts val="0"/>
              </a:spcBef>
              <a:spcAft>
                <a:spcPts val="0"/>
              </a:spcAft>
              <a:buClrTx/>
              <a:buSzTx/>
              <a:buFont typeface="+mj-lt"/>
              <a:buAutoNum type="arabicPeriod" startAt="9"/>
              <a:tabLst/>
              <a:defRPr/>
            </a:pP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ساماندهی  ارائه دروس معارف اسلامی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مطابق با بخشنامه های مصوب</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50000"/>
              </a:lnSpc>
              <a:spcBef>
                <a:spcPts val="0"/>
              </a:spcBef>
              <a:spcAft>
                <a:spcPts val="0"/>
              </a:spcAft>
              <a:buClrTx/>
              <a:buSzTx/>
              <a:buFont typeface="+mj-lt"/>
              <a:buAutoNum type="arabicPeriod" startAt="9"/>
              <a:tabLst/>
              <a:defRPr/>
            </a:pP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وحدت رویه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در تعداد دروس  ارائه شده در تمامی رشته ها و دانشکده ها</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50000"/>
              </a:lnSpc>
              <a:spcBef>
                <a:spcPts val="0"/>
              </a:spcBef>
              <a:spcAft>
                <a:spcPts val="0"/>
              </a:spcAft>
              <a:buClrTx/>
              <a:buSzTx/>
              <a:buFont typeface="+mj-lt"/>
              <a:buAutoNum type="arabicPeriod" startAt="9"/>
              <a:tabLst/>
              <a:defRPr/>
            </a:pP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رفع مشکلات دانشجویان در زمان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فراغت از تحصیل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و پیشگیری از مشکل عدم اخذ درس در زمان مقرر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50000"/>
              </a:lnSpc>
              <a:spcBef>
                <a:spcPts val="0"/>
              </a:spcBef>
              <a:spcAft>
                <a:spcPts val="0"/>
              </a:spcAft>
              <a:buClrTx/>
              <a:buSzTx/>
              <a:buFont typeface="+mj-lt"/>
              <a:buAutoNum type="arabicPeriod" startAt="9"/>
              <a:tabLst/>
              <a:defRPr/>
            </a:pP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پیشگیری از ارائه و اخذ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دروس مازاد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بر سرفصل مصوب وزارت عتف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1583440" y="572479"/>
            <a:ext cx="560881" cy="6285521"/>
          </a:xfrm>
          <a:prstGeom prst="rect">
            <a:avLst/>
          </a:prstGeom>
        </p:spPr>
      </p:pic>
      <p:pic>
        <p:nvPicPr>
          <p:cNvPr id="3" name="Picture 2"/>
          <p:cNvPicPr>
            <a:picLocks noChangeAspect="1"/>
          </p:cNvPicPr>
          <p:nvPr/>
        </p:nvPicPr>
        <p:blipFill>
          <a:blip r:embed="rId3"/>
          <a:stretch>
            <a:fillRect/>
          </a:stretch>
        </p:blipFill>
        <p:spPr>
          <a:xfrm>
            <a:off x="1754337" y="313815"/>
            <a:ext cx="865707" cy="896190"/>
          </a:xfrm>
          <a:prstGeom prst="rect">
            <a:avLst/>
          </a:prstGeom>
        </p:spPr>
      </p:pic>
    </p:spTree>
    <p:extLst>
      <p:ext uri="{BB962C8B-B14F-4D97-AF65-F5344CB8AC3E}">
        <p14:creationId xmlns:p14="http://schemas.microsoft.com/office/powerpoint/2010/main" val="3354066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4206" y="726265"/>
            <a:ext cx="9743090" cy="5742085"/>
          </a:xfrm>
          <a:prstGeom prst="rect">
            <a:avLst/>
          </a:prstGeom>
        </p:spPr>
        <p:txBody>
          <a:bodyPr wrap="square">
            <a:spAutoFit/>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fa-IR" sz="24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B Mitra" panose="00000400000000000000" pitchFamily="2" charset="-78"/>
              </a:rPr>
              <a:t>الزامات مربوط به تدوین برنامه هشت ترمه: </a:t>
            </a:r>
            <a:endParaRPr kumimoji="0" lang="fa-IR" sz="2400" b="1" i="0" u="none" strike="noStrike" kern="1200" cap="none" spc="0" normalizeH="0" baseline="0" noProof="0" dirty="0" smtClean="0">
              <a:ln>
                <a:noFill/>
              </a:ln>
              <a:solidFill>
                <a:srgbClr val="C00000"/>
              </a:solidFill>
              <a:effectLst/>
              <a:uLnTx/>
              <a:uFillTx/>
              <a:latin typeface="Calibri" panose="020F0502020204030204" pitchFamily="34" charset="0"/>
              <a:ea typeface="Calibri" panose="020F0502020204030204" pitchFamily="34" charset="0"/>
              <a:cs typeface="B Mitra" panose="00000400000000000000" pitchFamily="2" charset="-78"/>
            </a:endParaRPr>
          </a:p>
          <a:p>
            <a:pPr marL="0" marR="0" lvl="0" indent="0" algn="just" defTabSz="914400" rtl="1" eaLnBrk="1" fontAlgn="auto" latinLnBrk="0" hangingPunct="1">
              <a:lnSpc>
                <a:spcPct val="115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R="0" lvl="0" algn="just" defTabSz="914400" rtl="1" eaLnBrk="1" fontAlgn="auto" latinLnBrk="0" hangingPunct="1">
              <a:lnSpc>
                <a:spcPct val="115000"/>
              </a:lnSpc>
              <a:spcBef>
                <a:spcPts val="0"/>
              </a:spcBef>
              <a:spcAft>
                <a:spcPts val="0"/>
              </a:spcAft>
              <a:buClrTx/>
              <a:buSzTx/>
              <a:tabLst/>
              <a:defRPr/>
            </a:pP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1. </a:t>
            </a:r>
            <a:r>
              <a:rPr kumimoji="0" lang="ar-SA"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در </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نیمسال اول ورود دانشجو به دانشگاه، </a:t>
            </a:r>
            <a:r>
              <a:rPr kumimoji="0" lang="ar-SA"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تعداد 14 واحد </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از بین دروس اصلی، پایه، عمومی و.. </a:t>
            </a:r>
            <a:r>
              <a:rPr kumimoji="0" lang="ar-SA"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به اضافه 2 واحد </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درس </a:t>
            </a:r>
            <a:r>
              <a:rPr kumimoji="0" lang="ar-SA"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مهارت‌های زندگی دانشجویی </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در نظر گرفته شده است؛ ارائه تعداد 16 واحد در نیمسال اول همانطور که در اهداف برنامه ذکر شده، با هدف جامعه‌پذیر نمودن و آماده شدن دانشجویان نو ورود در ابتدای سال تحصیلی و آشنا كردن آنها با قوانین و مقررات آموزشی و پیشگیری از افت تحصیلی در بدو ورود، كاهش استرس و هیجان‌های منفی ناشی از ورود به محیط جدید و تعدد دروس و واحدهای بیش از توان دانشجویان، پیشگیری از افت تحصیلی و كاهش آمار انصراف و مشروطی دانشجویان، افزایش انگیزه، امیدواری و تلاش دانشجویان درخصوص اخذ و گذراندن واحدهای درسی و... در نظر گرفته شده است</a:t>
            </a: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R="0" lvl="0" algn="just" defTabSz="914400" rtl="1" eaLnBrk="1" fontAlgn="auto" latinLnBrk="0" hangingPunct="1">
              <a:lnSpc>
                <a:spcPct val="115000"/>
              </a:lnSpc>
              <a:spcBef>
                <a:spcPts val="0"/>
              </a:spcBef>
              <a:spcAft>
                <a:spcPts val="1000"/>
              </a:spcAft>
              <a:buClrTx/>
              <a:buSzTx/>
              <a:tabLst/>
              <a:defRPr/>
            </a:pPr>
            <a:r>
              <a:rPr kumimoji="0" lang="fa-IR" sz="2400" b="0"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2. </a:t>
            </a:r>
            <a:r>
              <a:rPr kumimoji="0" lang="ar-SA" sz="2400" b="0"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درس </a:t>
            </a:r>
            <a:r>
              <a:rPr kumimoji="0" lang="ar-SA"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مهارت‌های زندگی دانشجویی به منظور ایجاد فرصت لازم به دانشجوی ورودی جدید جهت آشنایی و سازگاری روانی، اجتماعی، فرهنگی و آموزشی با محیط دانشگاه، كلاس، قوانین و مقررات و... در نیمسال اول ورود دانشجویان ارائه می‌شود</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R="0" lvl="0" algn="r" defTabSz="914400" rtl="1" eaLnBrk="1" fontAlgn="auto" latinLnBrk="0" hangingPunct="1">
              <a:lnSpc>
                <a:spcPct val="115000"/>
              </a:lnSpc>
              <a:spcBef>
                <a:spcPts val="0"/>
              </a:spcBef>
              <a:spcAft>
                <a:spcPts val="1000"/>
              </a:spcAft>
              <a:buClrTx/>
              <a:buSzTx/>
              <a:tabLst/>
              <a:defRPr/>
            </a:pPr>
            <a:r>
              <a:rPr kumimoji="0" lang="fa-IR" sz="2400" b="0"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3. </a:t>
            </a:r>
            <a:r>
              <a:rPr kumimoji="0" lang="ar-SA" sz="2400" b="0"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از </a:t>
            </a:r>
            <a:r>
              <a:rPr kumimoji="0" lang="ar-SA"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B Mitra" panose="00000400000000000000" pitchFamily="2" charset="-78"/>
              </a:rPr>
              <a:t>نیمسال دوم تا نیمسال هفتم </a:t>
            </a:r>
            <a:r>
              <a:rPr kumimoji="0" lang="ar-SA"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تعداد 18 تا 20 واحد درسی در هر ترم ارائه خواهد شد</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1477296" y="726265"/>
            <a:ext cx="560881" cy="6285521"/>
          </a:xfrm>
          <a:prstGeom prst="rect">
            <a:avLst/>
          </a:prstGeom>
        </p:spPr>
      </p:pic>
      <p:pic>
        <p:nvPicPr>
          <p:cNvPr id="3" name="Picture 2"/>
          <p:cNvPicPr>
            <a:picLocks noChangeAspect="1"/>
          </p:cNvPicPr>
          <p:nvPr/>
        </p:nvPicPr>
        <p:blipFill>
          <a:blip r:embed="rId3"/>
          <a:stretch>
            <a:fillRect/>
          </a:stretch>
        </p:blipFill>
        <p:spPr>
          <a:xfrm>
            <a:off x="1734206" y="428205"/>
            <a:ext cx="865707" cy="896190"/>
          </a:xfrm>
          <a:prstGeom prst="rect">
            <a:avLst/>
          </a:prstGeom>
        </p:spPr>
      </p:pic>
    </p:spTree>
    <p:extLst>
      <p:ext uri="{BB962C8B-B14F-4D97-AF65-F5344CB8AC3E}">
        <p14:creationId xmlns:p14="http://schemas.microsoft.com/office/powerpoint/2010/main" val="769811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4805" y="780076"/>
            <a:ext cx="10783613" cy="5870325"/>
          </a:xfrm>
          <a:prstGeom prst="rect">
            <a:avLst/>
          </a:prstGeom>
        </p:spPr>
        <p:txBody>
          <a:bodyPr wrap="square">
            <a:spAutoFit/>
          </a:bodyPr>
          <a:lstStyle/>
          <a:p>
            <a:pPr marR="0" lvl="0" algn="r" defTabSz="914400" rtl="1" eaLnBrk="1" fontAlgn="auto" latinLnBrk="0" hangingPunct="1">
              <a:lnSpc>
                <a:spcPct val="115000"/>
              </a:lnSpc>
              <a:spcBef>
                <a:spcPts val="0"/>
              </a:spcBef>
              <a:spcAft>
                <a:spcPts val="1000"/>
              </a:spcAft>
              <a:buClrTx/>
              <a:buSzTx/>
              <a:tabLst/>
              <a:defRPr/>
            </a:pPr>
            <a:r>
              <a:rPr kumimoji="0" lang="fa-IR" sz="2400" b="0"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4. </a:t>
            </a:r>
            <a:r>
              <a:rPr kumimoji="0" lang="ar-SA" sz="2400" b="0"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در </a:t>
            </a:r>
            <a:r>
              <a:rPr kumimoji="0" lang="ar-SA"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B Mitra" panose="00000400000000000000" pitchFamily="2" charset="-78"/>
              </a:rPr>
              <a:t>نیمسال هشتم (ترم آخر) </a:t>
            </a:r>
            <a:r>
              <a:rPr kumimoji="0" lang="ar-SA"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به دلیل فراهم نمودن آرامش و فرصت مناسب برای آمادگی دانشجویان جهت شركت در آزمون كارشناسی ارشد، </a:t>
            </a:r>
            <a:r>
              <a:rPr kumimoji="0" lang="ar-SA"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B Mitra" panose="00000400000000000000" pitchFamily="2" charset="-78"/>
              </a:rPr>
              <a:t>تعداد 14 واحد </a:t>
            </a:r>
            <a:r>
              <a:rPr kumimoji="0" lang="ar-SA"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ارائه خواهد شد</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B Mitra" panose="00000400000000000000" pitchFamily="2" charset="-78"/>
              </a:rPr>
              <a:t>.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R="0" lvl="0" algn="r" defTabSz="914400" rtl="1" eaLnBrk="1" fontAlgn="auto" latinLnBrk="0" hangingPunct="1">
              <a:lnSpc>
                <a:spcPct val="115000"/>
              </a:lnSpc>
              <a:spcBef>
                <a:spcPts val="0"/>
              </a:spcBef>
              <a:spcAft>
                <a:spcPts val="1000"/>
              </a:spcAft>
              <a:buClrTx/>
              <a:buSzTx/>
              <a:tabLst/>
              <a:defRPr/>
            </a:pP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5. </a:t>
            </a:r>
            <a:r>
              <a:rPr kumimoji="0" lang="ar-SA"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با </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ارائه تعداد واحدهای درسی</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mbria" panose="02040503050406030204" pitchFamily="18" charset="0"/>
              </a:rPr>
              <a:t> </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مطابق جدول برنامه هشت ترمه و</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mbria" panose="02040503050406030204" pitchFamily="18" charset="0"/>
              </a:rPr>
              <a:t> </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رعایت این مورد در هر نیمسال توسط دانشکده‌ها، همه رشته‌های تحصیلی در مقطع کارشناسی که بین 132 تا 144 واحد درسی دارند، می‌توانند در مدت مجاز هشت نیم‌سال،</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mbria" panose="02040503050406030204" pitchFamily="18" charset="0"/>
              </a:rPr>
              <a:t> </a:t>
            </a:r>
            <a:r>
              <a:rPr kumimoji="0" lang="ar-SA"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واحدهای خود را ارائه دهند</a:t>
            </a: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R="0" lvl="0" algn="just" defTabSz="914400" rtl="1" eaLnBrk="1" fontAlgn="auto" latinLnBrk="0" hangingPunct="1">
              <a:lnSpc>
                <a:spcPct val="115000"/>
              </a:lnSpc>
              <a:spcBef>
                <a:spcPts val="0"/>
              </a:spcBef>
              <a:spcAft>
                <a:spcPts val="0"/>
              </a:spcAft>
              <a:buClrTx/>
              <a:buSzTx/>
              <a:tabLst/>
              <a:defRPr/>
            </a:pP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6. ساماندهی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دروس معارف اسلامی نیز مورد تاکید می باشد و ضروری است یک عنوان مشترک در هر نیمسال برای تمامی رشته ها در نظر گرفته شود. که عناوین مربوطه از سوی مدیر محترم گروه معارف اسلامی اعلام </a:t>
            </a: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شده</a:t>
            </a:r>
            <a:r>
              <a:rPr kumimoji="0" lang="fa-IR" sz="2400" b="0" i="0" u="none" strike="noStrike" kern="1200" cap="none" spc="0" normalizeH="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 است.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R="0" lvl="0" algn="just" defTabSz="914400" rtl="1" eaLnBrk="1" fontAlgn="auto" latinLnBrk="0" hangingPunct="1">
              <a:lnSpc>
                <a:spcPct val="115000"/>
              </a:lnSpc>
              <a:spcBef>
                <a:spcPts val="0"/>
              </a:spcBef>
              <a:spcAft>
                <a:spcPts val="0"/>
              </a:spcAft>
              <a:buClrTx/>
              <a:buSzTx/>
              <a:tabLst/>
              <a:defRPr/>
            </a:pP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7. لازم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است در جدول برنامه هشت ترمه رشته های تحصیلی،  کد دروس مطابق </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Mitra" panose="00000400000000000000" pitchFamily="2" charset="-78"/>
              </a:rPr>
              <a:t>کاتالوگ رشته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مندرج در سامانه آموزشی گلستان ثبت گردد. رعایت این موضوع باعث می شود در زمان ارائه دروس در هر نیمسال کدهای صحیح مطابق کاتالوگ ارائه  گردد و در زمان فارغ التحصیلی کنترل و بررسی واحدهای گذرانده توسط سامانه به درستی انجام می شود.در صورت رعایت این موضوع، فرصت مغتنمی برای بازبینی و تطابق دروس و کدهای مندرج در کاتالوگ و سرفصل ایجاد می شود.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R="0" lvl="0" algn="just" defTabSz="914400" rtl="1" eaLnBrk="1" fontAlgn="auto" latinLnBrk="0" hangingPunct="1">
              <a:lnSpc>
                <a:spcPct val="115000"/>
              </a:lnSpc>
              <a:spcBef>
                <a:spcPts val="0"/>
              </a:spcBef>
              <a:spcAft>
                <a:spcPts val="0"/>
              </a:spcAft>
              <a:buClrTx/>
              <a:buSzTx/>
              <a:tabLst/>
              <a:defRPr/>
            </a:pP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8. در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شرایط غیر معمول، چنانچه دانشجویی به لحاظ احراز شرایط و کسب میانگین 17 به بالا متقاضی اخذ  بیش از 20 واحد درسی در هر نیمسال باشد می تواند از دروسی که برای دانشجویان ورودی بالاتر ارائه شده تا سقف 24 واحد انتخاب نماید .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1618418" y="458179"/>
            <a:ext cx="560881" cy="6285521"/>
          </a:xfrm>
          <a:prstGeom prst="rect">
            <a:avLst/>
          </a:prstGeom>
        </p:spPr>
      </p:pic>
      <p:pic>
        <p:nvPicPr>
          <p:cNvPr id="3" name="Picture 2"/>
          <p:cNvPicPr>
            <a:picLocks noChangeAspect="1"/>
          </p:cNvPicPr>
          <p:nvPr/>
        </p:nvPicPr>
        <p:blipFill>
          <a:blip r:embed="rId3"/>
          <a:stretch>
            <a:fillRect/>
          </a:stretch>
        </p:blipFill>
        <p:spPr>
          <a:xfrm>
            <a:off x="1421346" y="171033"/>
            <a:ext cx="865707" cy="896190"/>
          </a:xfrm>
          <a:prstGeom prst="rect">
            <a:avLst/>
          </a:prstGeom>
        </p:spPr>
      </p:pic>
    </p:spTree>
    <p:extLst>
      <p:ext uri="{BB962C8B-B14F-4D97-AF65-F5344CB8AC3E}">
        <p14:creationId xmlns:p14="http://schemas.microsoft.com/office/powerpoint/2010/main" val="2219256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09297" y="1178393"/>
            <a:ext cx="10216055" cy="3889976"/>
          </a:xfrm>
          <a:prstGeom prst="rect">
            <a:avLst/>
          </a:prstGeom>
        </p:spPr>
        <p:txBody>
          <a:bodyPr wrap="square">
            <a:spAutoFit/>
          </a:bodyPr>
          <a:lstStyle/>
          <a:p>
            <a:pPr marL="457200" marR="0" lvl="0" indent="-457200" algn="just" defTabSz="914400" rtl="1" eaLnBrk="1" fontAlgn="auto" latinLnBrk="0" hangingPunct="1">
              <a:lnSpc>
                <a:spcPct val="115000"/>
              </a:lnSpc>
              <a:spcBef>
                <a:spcPts val="0"/>
              </a:spcBef>
              <a:spcAft>
                <a:spcPts val="0"/>
              </a:spcAft>
              <a:buClrTx/>
              <a:buSzTx/>
              <a:buFont typeface="+mj-lt"/>
              <a:buAutoNum type="arabicPeriod" startAt="9"/>
              <a:tabLst/>
              <a:defRPr/>
            </a:pPr>
            <a:endPar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endParaRPr>
          </a:p>
          <a:p>
            <a:pPr marL="457200" marR="0" lvl="0" indent="-457200" algn="just" defTabSz="914400" rtl="1" eaLnBrk="1" fontAlgn="auto" latinLnBrk="0" hangingPunct="1">
              <a:lnSpc>
                <a:spcPct val="115000"/>
              </a:lnSpc>
              <a:spcBef>
                <a:spcPts val="0"/>
              </a:spcBef>
              <a:spcAft>
                <a:spcPts val="0"/>
              </a:spcAft>
              <a:buClrTx/>
              <a:buSzTx/>
              <a:buFont typeface="+mj-lt"/>
              <a:buAutoNum type="arabicPeriod" startAt="9"/>
              <a:tabLst/>
              <a:defRPr/>
            </a:pPr>
            <a:endParaRPr lang="fa-IR" sz="2400" dirty="0">
              <a:solidFill>
                <a:srgbClr val="000000"/>
              </a:solidFill>
              <a:latin typeface="Calibri" panose="020F0502020204030204" pitchFamily="34" charset="0"/>
              <a:ea typeface="Calibri" panose="020F0502020204030204" pitchFamily="34" charset="0"/>
              <a:cs typeface="B Mitra" panose="00000400000000000000" pitchFamily="2" charset="-78"/>
            </a:endParaRPr>
          </a:p>
          <a:p>
            <a:pPr marR="0" lvl="0" algn="just" defTabSz="914400" rtl="1" eaLnBrk="1" fontAlgn="auto" latinLnBrk="0" hangingPunct="1">
              <a:lnSpc>
                <a:spcPct val="115000"/>
              </a:lnSpc>
              <a:spcBef>
                <a:spcPts val="0"/>
              </a:spcBef>
              <a:spcAft>
                <a:spcPts val="0"/>
              </a:spcAft>
              <a:buClrTx/>
              <a:buSzTx/>
              <a:tabLst/>
              <a:defRPr/>
            </a:pP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9. دانشجویانی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که به هر دلیلی نتوانند نمره قبولی در یک یا چند درس ارائه شده در آن نیمسال را کسب نمایند می توانند در نیمسال بعدی همان دروس را که برای ورودی های پایین تر ارائه شده اخذ نمایند.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R="0" lvl="0" algn="just" defTabSz="914400" rtl="1" eaLnBrk="1" fontAlgn="auto" latinLnBrk="0" hangingPunct="1">
              <a:lnSpc>
                <a:spcPct val="115000"/>
              </a:lnSpc>
              <a:spcBef>
                <a:spcPts val="0"/>
              </a:spcBef>
              <a:spcAft>
                <a:spcPts val="0"/>
              </a:spcAft>
              <a:buClrTx/>
              <a:buSzTx/>
              <a:tabLst/>
              <a:defRPr/>
            </a:pP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10. ضروری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است در جدول برنامه هشت ترمه رشته های تحصیلی، عناوین درسها و پیش نیاز ها مطابق با عناوین فصل سوم (شرح درس) برنامه های مصوب وزارت عتف تهیه و تدوین گردد.</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R="0" lvl="0" algn="just" defTabSz="914400" rtl="1" eaLnBrk="1" fontAlgn="auto" latinLnBrk="0" hangingPunct="1">
              <a:lnSpc>
                <a:spcPct val="115000"/>
              </a:lnSpc>
              <a:spcBef>
                <a:spcPts val="0"/>
              </a:spcBef>
              <a:spcAft>
                <a:spcPts val="0"/>
              </a:spcAft>
              <a:buClrTx/>
              <a:buSzTx/>
              <a:tabLst/>
              <a:defRPr/>
            </a:pPr>
            <a:r>
              <a:rPr lang="fa-IR" sz="2400" dirty="0" smtClean="0">
                <a:solidFill>
                  <a:srgbClr val="000000"/>
                </a:solidFill>
                <a:latin typeface="Calibri" panose="020F0502020204030204" pitchFamily="34" charset="0"/>
                <a:ea typeface="Calibri" panose="020F0502020204030204" pitchFamily="34" charset="0"/>
                <a:cs typeface="B Mitra" panose="00000400000000000000" pitchFamily="2" charset="-78"/>
              </a:rPr>
              <a:t>11. </a:t>
            </a: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ضروری </a:t>
            </a:r>
            <a:r>
              <a:rPr kumimoji="0" lang="fa-IR"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است به صورت دوره ای جدول تدوین شده بررسی و در صورت تغییرات مصوب وزارت عتف، شورای دانشگاه و ...  مورد بازبینی و به روز رسانی قرار گیرد</a:t>
            </a:r>
            <a:r>
              <a:rPr kumimoji="0" lang="fa-IR" sz="24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B Mitra" panose="00000400000000000000" pitchFamily="2" charset="-78"/>
              </a:rPr>
              <a:t>.</a:t>
            </a:r>
          </a:p>
          <a:p>
            <a:pPr marR="0" lvl="0" algn="just" defTabSz="914400" rtl="1" eaLnBrk="1" fontAlgn="auto" latinLnBrk="0" hangingPunct="1">
              <a:lnSpc>
                <a:spcPct val="115000"/>
              </a:lnSpc>
              <a:spcBef>
                <a:spcPts val="0"/>
              </a:spcBef>
              <a:spcAft>
                <a:spcPts val="0"/>
              </a:spcAft>
              <a:buClrTx/>
              <a:buSzTx/>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1377119" y="483579"/>
            <a:ext cx="560881" cy="6285521"/>
          </a:xfrm>
          <a:prstGeom prst="rect">
            <a:avLst/>
          </a:prstGeom>
        </p:spPr>
      </p:pic>
      <p:pic>
        <p:nvPicPr>
          <p:cNvPr id="3" name="Picture 2"/>
          <p:cNvPicPr>
            <a:picLocks noChangeAspect="1"/>
          </p:cNvPicPr>
          <p:nvPr/>
        </p:nvPicPr>
        <p:blipFill>
          <a:blip r:embed="rId3"/>
          <a:stretch>
            <a:fillRect/>
          </a:stretch>
        </p:blipFill>
        <p:spPr>
          <a:xfrm>
            <a:off x="1700746" y="282203"/>
            <a:ext cx="865707" cy="896190"/>
          </a:xfrm>
          <a:prstGeom prst="rect">
            <a:avLst/>
          </a:prstGeom>
        </p:spPr>
      </p:pic>
    </p:spTree>
    <p:extLst>
      <p:ext uri="{BB962C8B-B14F-4D97-AF65-F5344CB8AC3E}">
        <p14:creationId xmlns:p14="http://schemas.microsoft.com/office/powerpoint/2010/main" val="4253072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7878" y="2901908"/>
            <a:ext cx="9428285" cy="642485"/>
          </a:xfrm>
        </p:spPr>
        <p:txBody>
          <a:bodyPr>
            <a:noAutofit/>
          </a:bodyPr>
          <a:lstStyle/>
          <a:p>
            <a:pPr algn="ctr">
              <a:lnSpc>
                <a:spcPct val="150000"/>
              </a:lnSpc>
            </a:pPr>
            <a:r>
              <a:rPr lang="fa-IR" sz="3200" dirty="0" smtClean="0">
                <a:ln>
                  <a:solidFill>
                    <a:schemeClr val="accent2">
                      <a:lumMod val="75000"/>
                    </a:schemeClr>
                  </a:solidFill>
                </a:ln>
                <a:solidFill>
                  <a:srgbClr val="C00000"/>
                </a:solidFill>
                <a:cs typeface="B Titr" panose="00000700000000000000" pitchFamily="2" charset="-78"/>
              </a:rPr>
              <a:t>سپاس از توجه و همراهی شما بزرگواران</a:t>
            </a:r>
            <a:endParaRPr lang="fa-IR" sz="3200" dirty="0">
              <a:ln>
                <a:solidFill>
                  <a:schemeClr val="accent2">
                    <a:lumMod val="75000"/>
                  </a:schemeClr>
                </a:solidFill>
              </a:ln>
              <a:solidFill>
                <a:srgbClr val="C00000"/>
              </a:solidFill>
              <a:cs typeface="B Titr" panose="00000700000000000000" pitchFamily="2" charset="-78"/>
            </a:endParaRPr>
          </a:p>
        </p:txBody>
      </p:sp>
      <p:sp>
        <p:nvSpPr>
          <p:cNvPr id="5" name="TextBox 4"/>
          <p:cNvSpPr txBox="1"/>
          <p:nvPr/>
        </p:nvSpPr>
        <p:spPr>
          <a:xfrm rot="5400000">
            <a:off x="8510955" y="3225578"/>
            <a:ext cx="6288259" cy="369332"/>
          </a:xfrm>
          <a:prstGeom prst="rect">
            <a:avLst/>
          </a:prstGeom>
          <a:solidFill>
            <a:schemeClr val="tx2">
              <a:lumMod val="60000"/>
              <a:lumOff val="40000"/>
            </a:schemeClr>
          </a:solidFill>
        </p:spPr>
        <p:txBody>
          <a:bodyPr wrap="square" rtlCol="1">
            <a:spAutoFit/>
          </a:bodyPr>
          <a:lstStyle/>
          <a:p>
            <a:pPr marL="0" marR="0" lvl="0" indent="0" algn="ctr" defTabSz="914400" rtl="1" eaLnBrk="1" fontAlgn="auto" latinLnBrk="0" hangingPunct="1">
              <a:lnSpc>
                <a:spcPct val="100000"/>
              </a:lnSpc>
              <a:spcBef>
                <a:spcPts val="1200"/>
              </a:spcBef>
              <a:spcAft>
                <a:spcPts val="1200"/>
              </a:spcAft>
              <a:buClrTx/>
              <a:buSzTx/>
              <a:buFontTx/>
              <a:buNone/>
              <a:tabLst/>
              <a:defRPr/>
            </a:pPr>
            <a:r>
              <a:rPr kumimoji="0" lang="fa-IR"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entury Gothic"/>
                <a:ea typeface="+mn-ea"/>
                <a:cs typeface="B Titr" panose="00000700000000000000" pitchFamily="2" charset="-78"/>
              </a:rPr>
              <a:t>دانشگاه علامه طباطبائی – مدیریت خدمات آموزشی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092" y="266114"/>
            <a:ext cx="865623" cy="899615"/>
          </a:xfrm>
          <a:prstGeom prst="rect">
            <a:avLst/>
          </a:prstGeom>
        </p:spPr>
      </p:pic>
    </p:spTree>
    <p:extLst>
      <p:ext uri="{BB962C8B-B14F-4D97-AF65-F5344CB8AC3E}">
        <p14:creationId xmlns:p14="http://schemas.microsoft.com/office/powerpoint/2010/main" val="257266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21</TotalTime>
  <Words>864</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B Mitra</vt:lpstr>
      <vt:lpstr>B Titr</vt:lpstr>
      <vt:lpstr>Calibri</vt:lpstr>
      <vt:lpstr>Cambria</vt:lpstr>
      <vt:lpstr>Century Gothic</vt:lpstr>
      <vt:lpstr>Tahoma</vt:lpstr>
      <vt:lpstr>Times New Roman</vt:lpstr>
      <vt:lpstr>Wingdings 3</vt:lpstr>
      <vt:lpstr>Wisp</vt:lpstr>
      <vt:lpstr>به نام خداوند بخشنده مهربان</vt:lpstr>
      <vt:lpstr>طرح جدول هشت ترمه برنامه های درسی مصوب مقطع کارشناسی برای ورودی های سال 1400 به بعد</vt:lpstr>
      <vt:lpstr>PowerPoint Presentation</vt:lpstr>
      <vt:lpstr>PowerPoint Presentation</vt:lpstr>
      <vt:lpstr>PowerPoint Presentation</vt:lpstr>
      <vt:lpstr>PowerPoint Presentation</vt:lpstr>
      <vt:lpstr>PowerPoint Presentation</vt:lpstr>
      <vt:lpstr>PowerPoint Presentation</vt:lpstr>
      <vt:lpstr>سپاس از توجه و همراهی شما بزرگواران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بخشنده مهربان</dc:title>
  <dc:creator>Nima Nezami</dc:creator>
  <cp:lastModifiedBy>boors</cp:lastModifiedBy>
  <cp:revision>7</cp:revision>
  <dcterms:created xsi:type="dcterms:W3CDTF">2021-05-13T17:38:00Z</dcterms:created>
  <dcterms:modified xsi:type="dcterms:W3CDTF">2021-05-01T18:21:38Z</dcterms:modified>
</cp:coreProperties>
</file>