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973" r:id="rId1"/>
  </p:sldMasterIdLst>
  <p:notesMasterIdLst>
    <p:notesMasterId r:id="rId11"/>
  </p:notesMasterIdLst>
  <p:sldIdLst>
    <p:sldId id="257" r:id="rId2"/>
    <p:sldId id="298" r:id="rId3"/>
    <p:sldId id="299" r:id="rId4"/>
    <p:sldId id="256" r:id="rId5"/>
    <p:sldId id="302" r:id="rId6"/>
    <p:sldId id="301" r:id="rId7"/>
    <p:sldId id="278" r:id="rId8"/>
    <p:sldId id="304" r:id="rId9"/>
    <p:sldId id="320" r:id="rId10"/>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snapToGrid="0">
      <p:cViewPr varScale="1">
        <p:scale>
          <a:sx n="70" d="100"/>
          <a:sy n="70" d="100"/>
        </p:scale>
        <p:origin x="71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82D669D3-7EEC-44D9-BF93-458E7EAFE73E}" type="datetimeFigureOut">
              <a:rPr lang="fa-IR" smtClean="0"/>
              <a:t>09/21/1442</a:t>
            </a:fld>
            <a:endParaRPr lang="fa-I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418CDB46-FD2B-4B45-AA04-3FB4992E0844}" type="slidenum">
              <a:rPr lang="fa-IR" smtClean="0"/>
              <a:t>‹#›</a:t>
            </a:fld>
            <a:endParaRPr lang="fa-IR"/>
          </a:p>
        </p:txBody>
      </p:sp>
    </p:spTree>
    <p:extLst>
      <p:ext uri="{BB962C8B-B14F-4D97-AF65-F5344CB8AC3E}">
        <p14:creationId xmlns:p14="http://schemas.microsoft.com/office/powerpoint/2010/main" val="243827479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fa-IR" dirty="0"/>
          </a:p>
        </p:txBody>
      </p:sp>
      <p:sp>
        <p:nvSpPr>
          <p:cNvPr id="4" name="Slide Number Placeholder 3"/>
          <p:cNvSpPr>
            <a:spLocks noGrp="1"/>
          </p:cNvSpPr>
          <p:nvPr>
            <p:ph type="sldNum" sz="quarter" idx="10"/>
          </p:nvPr>
        </p:nvSpPr>
        <p:spPr/>
        <p:txBody>
          <a:bodyPr/>
          <a:lstStyle/>
          <a:p>
            <a:fld id="{418CDB46-FD2B-4B45-AA04-3FB4992E0844}" type="slidenum">
              <a:rPr lang="fa-IR" smtClean="0"/>
              <a:t>2</a:t>
            </a:fld>
            <a:endParaRPr lang="fa-IR"/>
          </a:p>
        </p:txBody>
      </p:sp>
    </p:spTree>
    <p:extLst>
      <p:ext uri="{BB962C8B-B14F-4D97-AF65-F5344CB8AC3E}">
        <p14:creationId xmlns:p14="http://schemas.microsoft.com/office/powerpoint/2010/main" val="16021276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2CD77EC-1882-4700-9A11-2F8A40144A6C}" type="datetimeFigureOut">
              <a:rPr lang="fa-IR" smtClean="0"/>
              <a:t>09/21/1442</a:t>
            </a:fld>
            <a:endParaRPr lang="fa-IR"/>
          </a:p>
        </p:txBody>
      </p:sp>
      <p:sp>
        <p:nvSpPr>
          <p:cNvPr id="5" name="Footer Placeholder 4"/>
          <p:cNvSpPr>
            <a:spLocks noGrp="1"/>
          </p:cNvSpPr>
          <p:nvPr>
            <p:ph type="ftr" sz="quarter" idx="11"/>
          </p:nvPr>
        </p:nvSpPr>
        <p:spPr/>
        <p:txBody>
          <a:bodyPr/>
          <a:lstStyle/>
          <a:p>
            <a:endParaRPr lang="fa-I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AEC4287-F739-4D3A-980A-D32EAE5D6377}" type="slidenum">
              <a:rPr lang="fa-IR" smtClean="0"/>
              <a:t>‹#›</a:t>
            </a:fld>
            <a:endParaRPr lang="fa-IR"/>
          </a:p>
        </p:txBody>
      </p:sp>
    </p:spTree>
    <p:extLst>
      <p:ext uri="{BB962C8B-B14F-4D97-AF65-F5344CB8AC3E}">
        <p14:creationId xmlns:p14="http://schemas.microsoft.com/office/powerpoint/2010/main" val="2589461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CD77EC-1882-4700-9A11-2F8A40144A6C}" type="datetimeFigureOut">
              <a:rPr lang="fa-IR" smtClean="0"/>
              <a:t>09/21/1442</a:t>
            </a:fld>
            <a:endParaRPr lang="fa-IR"/>
          </a:p>
        </p:txBody>
      </p:sp>
      <p:sp>
        <p:nvSpPr>
          <p:cNvPr id="5" name="Footer Placeholder 4"/>
          <p:cNvSpPr>
            <a:spLocks noGrp="1"/>
          </p:cNvSpPr>
          <p:nvPr>
            <p:ph type="ftr" sz="quarter" idx="11"/>
          </p:nvPr>
        </p:nvSpPr>
        <p:spPr/>
        <p:txBody>
          <a:bodyPr/>
          <a:lstStyle/>
          <a:p>
            <a:endParaRPr lang="fa-I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AEC4287-F739-4D3A-980A-D32EAE5D6377}" type="slidenum">
              <a:rPr lang="fa-IR" smtClean="0"/>
              <a:t>‹#›</a:t>
            </a:fld>
            <a:endParaRPr lang="fa-IR"/>
          </a:p>
        </p:txBody>
      </p:sp>
    </p:spTree>
    <p:extLst>
      <p:ext uri="{BB962C8B-B14F-4D97-AF65-F5344CB8AC3E}">
        <p14:creationId xmlns:p14="http://schemas.microsoft.com/office/powerpoint/2010/main" val="16374590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CD77EC-1882-4700-9A11-2F8A40144A6C}" type="datetimeFigureOut">
              <a:rPr lang="fa-IR" smtClean="0"/>
              <a:t>09/21/1442</a:t>
            </a:fld>
            <a:endParaRPr lang="fa-IR"/>
          </a:p>
        </p:txBody>
      </p:sp>
      <p:sp>
        <p:nvSpPr>
          <p:cNvPr id="5" name="Footer Placeholder 4"/>
          <p:cNvSpPr>
            <a:spLocks noGrp="1"/>
          </p:cNvSpPr>
          <p:nvPr>
            <p:ph type="ftr" sz="quarter" idx="11"/>
          </p:nvPr>
        </p:nvSpPr>
        <p:spPr/>
        <p:txBody>
          <a:bodyPr/>
          <a:lstStyle/>
          <a:p>
            <a:endParaRPr lang="fa-I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AEC4287-F739-4D3A-980A-D32EAE5D6377}" type="slidenum">
              <a:rPr lang="fa-IR" smtClean="0"/>
              <a:t>‹#›</a:t>
            </a:fld>
            <a:endParaRPr lang="fa-I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136171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C2CD77EC-1882-4700-9A11-2F8A40144A6C}" type="datetimeFigureOut">
              <a:rPr lang="fa-IR" smtClean="0"/>
              <a:t>09/21/1442</a:t>
            </a:fld>
            <a:endParaRPr lang="fa-IR"/>
          </a:p>
        </p:txBody>
      </p:sp>
      <p:sp>
        <p:nvSpPr>
          <p:cNvPr id="6" name="Footer Placeholder 5"/>
          <p:cNvSpPr>
            <a:spLocks noGrp="1"/>
          </p:cNvSpPr>
          <p:nvPr>
            <p:ph type="ftr" sz="quarter" idx="11"/>
          </p:nvPr>
        </p:nvSpPr>
        <p:spPr/>
        <p:txBody>
          <a:bodyPr/>
          <a:lstStyle/>
          <a:p>
            <a:endParaRPr lang="fa-I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AEC4287-F739-4D3A-980A-D32EAE5D6377}" type="slidenum">
              <a:rPr lang="fa-IR" smtClean="0"/>
              <a:t>‹#›</a:t>
            </a:fld>
            <a:endParaRPr lang="fa-IR"/>
          </a:p>
        </p:txBody>
      </p:sp>
    </p:spTree>
    <p:extLst>
      <p:ext uri="{BB962C8B-B14F-4D97-AF65-F5344CB8AC3E}">
        <p14:creationId xmlns:p14="http://schemas.microsoft.com/office/powerpoint/2010/main" val="33371844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C2CD77EC-1882-4700-9A11-2F8A40144A6C}" type="datetimeFigureOut">
              <a:rPr lang="fa-IR" smtClean="0"/>
              <a:t>09/21/1442</a:t>
            </a:fld>
            <a:endParaRPr lang="fa-IR"/>
          </a:p>
        </p:txBody>
      </p:sp>
      <p:sp>
        <p:nvSpPr>
          <p:cNvPr id="6" name="Footer Placeholder 5"/>
          <p:cNvSpPr>
            <a:spLocks noGrp="1"/>
          </p:cNvSpPr>
          <p:nvPr>
            <p:ph type="ftr" sz="quarter" idx="11"/>
          </p:nvPr>
        </p:nvSpPr>
        <p:spPr/>
        <p:txBody>
          <a:bodyPr/>
          <a:lstStyle/>
          <a:p>
            <a:endParaRPr lang="fa-I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AEC4287-F739-4D3A-980A-D32EAE5D6377}" type="slidenum">
              <a:rPr lang="fa-IR" smtClean="0"/>
              <a:t>‹#›</a:t>
            </a:fld>
            <a:endParaRPr lang="fa-I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412201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C2CD77EC-1882-4700-9A11-2F8A40144A6C}" type="datetimeFigureOut">
              <a:rPr lang="fa-IR" smtClean="0"/>
              <a:t>09/21/1442</a:t>
            </a:fld>
            <a:endParaRPr lang="fa-IR"/>
          </a:p>
        </p:txBody>
      </p:sp>
      <p:sp>
        <p:nvSpPr>
          <p:cNvPr id="6" name="Footer Placeholder 5"/>
          <p:cNvSpPr>
            <a:spLocks noGrp="1"/>
          </p:cNvSpPr>
          <p:nvPr>
            <p:ph type="ftr" sz="quarter" idx="11"/>
          </p:nvPr>
        </p:nvSpPr>
        <p:spPr/>
        <p:txBody>
          <a:bodyPr/>
          <a:lstStyle/>
          <a:p>
            <a:endParaRPr lang="fa-I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AEC4287-F739-4D3A-980A-D32EAE5D6377}" type="slidenum">
              <a:rPr lang="fa-IR" smtClean="0"/>
              <a:t>‹#›</a:t>
            </a:fld>
            <a:endParaRPr lang="fa-IR"/>
          </a:p>
        </p:txBody>
      </p:sp>
    </p:spTree>
    <p:extLst>
      <p:ext uri="{BB962C8B-B14F-4D97-AF65-F5344CB8AC3E}">
        <p14:creationId xmlns:p14="http://schemas.microsoft.com/office/powerpoint/2010/main" val="23350694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2CD77EC-1882-4700-9A11-2F8A40144A6C}" type="datetimeFigureOut">
              <a:rPr lang="fa-IR" smtClean="0"/>
              <a:t>09/21/1442</a:t>
            </a:fld>
            <a:endParaRPr lang="fa-IR"/>
          </a:p>
        </p:txBody>
      </p:sp>
      <p:sp>
        <p:nvSpPr>
          <p:cNvPr id="5" name="Footer Placeholder 4"/>
          <p:cNvSpPr>
            <a:spLocks noGrp="1"/>
          </p:cNvSpPr>
          <p:nvPr>
            <p:ph type="ftr" sz="quarter" idx="11"/>
          </p:nvPr>
        </p:nvSpPr>
        <p:spPr/>
        <p:txBody>
          <a:bodyPr/>
          <a:lstStyle/>
          <a:p>
            <a:endParaRPr lang="fa-I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AEC4287-F739-4D3A-980A-D32EAE5D6377}" type="slidenum">
              <a:rPr lang="fa-IR" smtClean="0"/>
              <a:t>‹#›</a:t>
            </a:fld>
            <a:endParaRPr lang="fa-IR"/>
          </a:p>
        </p:txBody>
      </p:sp>
    </p:spTree>
    <p:extLst>
      <p:ext uri="{BB962C8B-B14F-4D97-AF65-F5344CB8AC3E}">
        <p14:creationId xmlns:p14="http://schemas.microsoft.com/office/powerpoint/2010/main" val="455574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2CD77EC-1882-4700-9A11-2F8A40144A6C}" type="datetimeFigureOut">
              <a:rPr lang="fa-IR" smtClean="0"/>
              <a:t>09/21/1442</a:t>
            </a:fld>
            <a:endParaRPr lang="fa-IR"/>
          </a:p>
        </p:txBody>
      </p:sp>
      <p:sp>
        <p:nvSpPr>
          <p:cNvPr id="5" name="Footer Placeholder 4"/>
          <p:cNvSpPr>
            <a:spLocks noGrp="1"/>
          </p:cNvSpPr>
          <p:nvPr>
            <p:ph type="ftr" sz="quarter" idx="11"/>
          </p:nvPr>
        </p:nvSpPr>
        <p:spPr/>
        <p:txBody>
          <a:bodyPr/>
          <a:lstStyle/>
          <a:p>
            <a:endParaRPr lang="fa-I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AEC4287-F739-4D3A-980A-D32EAE5D6377}" type="slidenum">
              <a:rPr lang="fa-IR" smtClean="0"/>
              <a:t>‹#›</a:t>
            </a:fld>
            <a:endParaRPr lang="fa-IR"/>
          </a:p>
        </p:txBody>
      </p:sp>
    </p:spTree>
    <p:extLst>
      <p:ext uri="{BB962C8B-B14F-4D97-AF65-F5344CB8AC3E}">
        <p14:creationId xmlns:p14="http://schemas.microsoft.com/office/powerpoint/2010/main" val="19228538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2CD77EC-1882-4700-9A11-2F8A40144A6C}" type="datetimeFigureOut">
              <a:rPr lang="fa-IR" smtClean="0"/>
              <a:t>09/21/1442</a:t>
            </a:fld>
            <a:endParaRPr lang="fa-IR"/>
          </a:p>
        </p:txBody>
      </p:sp>
      <p:sp>
        <p:nvSpPr>
          <p:cNvPr id="5" name="Footer Placeholder 4"/>
          <p:cNvSpPr>
            <a:spLocks noGrp="1"/>
          </p:cNvSpPr>
          <p:nvPr>
            <p:ph type="ftr" sz="quarter" idx="11"/>
          </p:nvPr>
        </p:nvSpPr>
        <p:spPr/>
        <p:txBody>
          <a:bodyPr/>
          <a:lstStyle/>
          <a:p>
            <a:endParaRPr lang="fa-I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AEC4287-F739-4D3A-980A-D32EAE5D6377}" type="slidenum">
              <a:rPr lang="fa-IR" smtClean="0"/>
              <a:t>‹#›</a:t>
            </a:fld>
            <a:endParaRPr lang="fa-IR"/>
          </a:p>
        </p:txBody>
      </p:sp>
    </p:spTree>
    <p:extLst>
      <p:ext uri="{BB962C8B-B14F-4D97-AF65-F5344CB8AC3E}">
        <p14:creationId xmlns:p14="http://schemas.microsoft.com/office/powerpoint/2010/main" val="4026226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CD77EC-1882-4700-9A11-2F8A40144A6C}" type="datetimeFigureOut">
              <a:rPr lang="fa-IR" smtClean="0"/>
              <a:t>09/21/1442</a:t>
            </a:fld>
            <a:endParaRPr lang="fa-IR"/>
          </a:p>
        </p:txBody>
      </p:sp>
      <p:sp>
        <p:nvSpPr>
          <p:cNvPr id="5" name="Footer Placeholder 4"/>
          <p:cNvSpPr>
            <a:spLocks noGrp="1"/>
          </p:cNvSpPr>
          <p:nvPr>
            <p:ph type="ftr" sz="quarter" idx="11"/>
          </p:nvPr>
        </p:nvSpPr>
        <p:spPr/>
        <p:txBody>
          <a:bodyPr/>
          <a:lstStyle/>
          <a:p>
            <a:endParaRPr lang="fa-I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AEC4287-F739-4D3A-980A-D32EAE5D6377}" type="slidenum">
              <a:rPr lang="fa-IR" smtClean="0"/>
              <a:t>‹#›</a:t>
            </a:fld>
            <a:endParaRPr lang="fa-IR"/>
          </a:p>
        </p:txBody>
      </p:sp>
    </p:spTree>
    <p:extLst>
      <p:ext uri="{BB962C8B-B14F-4D97-AF65-F5344CB8AC3E}">
        <p14:creationId xmlns:p14="http://schemas.microsoft.com/office/powerpoint/2010/main" val="2810875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2CD77EC-1882-4700-9A11-2F8A40144A6C}" type="datetimeFigureOut">
              <a:rPr lang="fa-IR" smtClean="0"/>
              <a:t>09/21/1442</a:t>
            </a:fld>
            <a:endParaRPr lang="fa-IR"/>
          </a:p>
        </p:txBody>
      </p:sp>
      <p:sp>
        <p:nvSpPr>
          <p:cNvPr id="6" name="Footer Placeholder 5"/>
          <p:cNvSpPr>
            <a:spLocks noGrp="1"/>
          </p:cNvSpPr>
          <p:nvPr>
            <p:ph type="ftr" sz="quarter" idx="11"/>
          </p:nvPr>
        </p:nvSpPr>
        <p:spPr/>
        <p:txBody>
          <a:bodyPr/>
          <a:lstStyle/>
          <a:p>
            <a:endParaRPr lang="fa-I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AEC4287-F739-4D3A-980A-D32EAE5D6377}" type="slidenum">
              <a:rPr lang="fa-IR" smtClean="0"/>
              <a:t>‹#›</a:t>
            </a:fld>
            <a:endParaRPr lang="fa-IR"/>
          </a:p>
        </p:txBody>
      </p:sp>
    </p:spTree>
    <p:extLst>
      <p:ext uri="{BB962C8B-B14F-4D97-AF65-F5344CB8AC3E}">
        <p14:creationId xmlns:p14="http://schemas.microsoft.com/office/powerpoint/2010/main" val="1509861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2CD77EC-1882-4700-9A11-2F8A40144A6C}" type="datetimeFigureOut">
              <a:rPr lang="fa-IR" smtClean="0"/>
              <a:t>09/21/1442</a:t>
            </a:fld>
            <a:endParaRPr lang="fa-IR"/>
          </a:p>
        </p:txBody>
      </p:sp>
      <p:sp>
        <p:nvSpPr>
          <p:cNvPr id="8" name="Footer Placeholder 7"/>
          <p:cNvSpPr>
            <a:spLocks noGrp="1"/>
          </p:cNvSpPr>
          <p:nvPr>
            <p:ph type="ftr" sz="quarter" idx="11"/>
          </p:nvPr>
        </p:nvSpPr>
        <p:spPr/>
        <p:txBody>
          <a:bodyPr/>
          <a:lstStyle/>
          <a:p>
            <a:endParaRPr lang="fa-I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AEC4287-F739-4D3A-980A-D32EAE5D6377}" type="slidenum">
              <a:rPr lang="fa-IR" smtClean="0"/>
              <a:t>‹#›</a:t>
            </a:fld>
            <a:endParaRPr lang="fa-IR"/>
          </a:p>
        </p:txBody>
      </p:sp>
    </p:spTree>
    <p:extLst>
      <p:ext uri="{BB962C8B-B14F-4D97-AF65-F5344CB8AC3E}">
        <p14:creationId xmlns:p14="http://schemas.microsoft.com/office/powerpoint/2010/main" val="9395865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2CD77EC-1882-4700-9A11-2F8A40144A6C}" type="datetimeFigureOut">
              <a:rPr lang="fa-IR" smtClean="0"/>
              <a:t>09/21/1442</a:t>
            </a:fld>
            <a:endParaRPr lang="fa-IR"/>
          </a:p>
        </p:txBody>
      </p:sp>
      <p:sp>
        <p:nvSpPr>
          <p:cNvPr id="4" name="Footer Placeholder 3"/>
          <p:cNvSpPr>
            <a:spLocks noGrp="1"/>
          </p:cNvSpPr>
          <p:nvPr>
            <p:ph type="ftr" sz="quarter" idx="11"/>
          </p:nvPr>
        </p:nvSpPr>
        <p:spPr/>
        <p:txBody>
          <a:bodyPr/>
          <a:lstStyle/>
          <a:p>
            <a:endParaRPr lang="fa-I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AEC4287-F739-4D3A-980A-D32EAE5D6377}" type="slidenum">
              <a:rPr lang="fa-IR" smtClean="0"/>
              <a:t>‹#›</a:t>
            </a:fld>
            <a:endParaRPr lang="fa-IR"/>
          </a:p>
        </p:txBody>
      </p:sp>
    </p:spTree>
    <p:extLst>
      <p:ext uri="{BB962C8B-B14F-4D97-AF65-F5344CB8AC3E}">
        <p14:creationId xmlns:p14="http://schemas.microsoft.com/office/powerpoint/2010/main" val="16013457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CD77EC-1882-4700-9A11-2F8A40144A6C}" type="datetimeFigureOut">
              <a:rPr lang="fa-IR" smtClean="0"/>
              <a:t>09/21/1442</a:t>
            </a:fld>
            <a:endParaRPr lang="fa-IR"/>
          </a:p>
        </p:txBody>
      </p:sp>
      <p:sp>
        <p:nvSpPr>
          <p:cNvPr id="3" name="Footer Placeholder 2"/>
          <p:cNvSpPr>
            <a:spLocks noGrp="1"/>
          </p:cNvSpPr>
          <p:nvPr>
            <p:ph type="ftr" sz="quarter" idx="11"/>
          </p:nvPr>
        </p:nvSpPr>
        <p:spPr/>
        <p:txBody>
          <a:bodyPr/>
          <a:lstStyle/>
          <a:p>
            <a:endParaRPr lang="fa-I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AEC4287-F739-4D3A-980A-D32EAE5D6377}" type="slidenum">
              <a:rPr lang="fa-IR" smtClean="0"/>
              <a:t>‹#›</a:t>
            </a:fld>
            <a:endParaRPr lang="fa-IR"/>
          </a:p>
        </p:txBody>
      </p:sp>
    </p:spTree>
    <p:extLst>
      <p:ext uri="{BB962C8B-B14F-4D97-AF65-F5344CB8AC3E}">
        <p14:creationId xmlns:p14="http://schemas.microsoft.com/office/powerpoint/2010/main" val="22664388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CD77EC-1882-4700-9A11-2F8A40144A6C}" type="datetimeFigureOut">
              <a:rPr lang="fa-IR" smtClean="0"/>
              <a:t>09/21/1442</a:t>
            </a:fld>
            <a:endParaRPr lang="fa-IR"/>
          </a:p>
        </p:txBody>
      </p:sp>
      <p:sp>
        <p:nvSpPr>
          <p:cNvPr id="6" name="Footer Placeholder 5"/>
          <p:cNvSpPr>
            <a:spLocks noGrp="1"/>
          </p:cNvSpPr>
          <p:nvPr>
            <p:ph type="ftr" sz="quarter" idx="11"/>
          </p:nvPr>
        </p:nvSpPr>
        <p:spPr/>
        <p:txBody>
          <a:bodyPr/>
          <a:lstStyle/>
          <a:p>
            <a:endParaRPr lang="fa-I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AEC4287-F739-4D3A-980A-D32EAE5D6377}" type="slidenum">
              <a:rPr lang="fa-IR" smtClean="0"/>
              <a:t>‹#›</a:t>
            </a:fld>
            <a:endParaRPr lang="fa-IR"/>
          </a:p>
        </p:txBody>
      </p:sp>
    </p:spTree>
    <p:extLst>
      <p:ext uri="{BB962C8B-B14F-4D97-AF65-F5344CB8AC3E}">
        <p14:creationId xmlns:p14="http://schemas.microsoft.com/office/powerpoint/2010/main" val="3100911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CD77EC-1882-4700-9A11-2F8A40144A6C}" type="datetimeFigureOut">
              <a:rPr lang="fa-IR" smtClean="0"/>
              <a:t>09/21/1442</a:t>
            </a:fld>
            <a:endParaRPr lang="fa-IR"/>
          </a:p>
        </p:txBody>
      </p:sp>
      <p:sp>
        <p:nvSpPr>
          <p:cNvPr id="6" name="Footer Placeholder 5"/>
          <p:cNvSpPr>
            <a:spLocks noGrp="1"/>
          </p:cNvSpPr>
          <p:nvPr>
            <p:ph type="ftr" sz="quarter" idx="11"/>
          </p:nvPr>
        </p:nvSpPr>
        <p:spPr/>
        <p:txBody>
          <a:bodyPr/>
          <a:lstStyle/>
          <a:p>
            <a:endParaRPr lang="fa-I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AEC4287-F739-4D3A-980A-D32EAE5D6377}" type="slidenum">
              <a:rPr lang="fa-IR" smtClean="0"/>
              <a:t>‹#›</a:t>
            </a:fld>
            <a:endParaRPr lang="fa-IR"/>
          </a:p>
        </p:txBody>
      </p:sp>
    </p:spTree>
    <p:extLst>
      <p:ext uri="{BB962C8B-B14F-4D97-AF65-F5344CB8AC3E}">
        <p14:creationId xmlns:p14="http://schemas.microsoft.com/office/powerpoint/2010/main" val="3346526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C2CD77EC-1882-4700-9A11-2F8A40144A6C}" type="datetimeFigureOut">
              <a:rPr lang="fa-IR" smtClean="0"/>
              <a:t>09/21/1442</a:t>
            </a:fld>
            <a:endParaRPr lang="fa-I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a-I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AEC4287-F739-4D3A-980A-D32EAE5D6377}" type="slidenum">
              <a:rPr lang="fa-IR" smtClean="0"/>
              <a:t>‹#›</a:t>
            </a:fld>
            <a:endParaRPr lang="fa-IR"/>
          </a:p>
        </p:txBody>
      </p:sp>
    </p:spTree>
    <p:extLst>
      <p:ext uri="{BB962C8B-B14F-4D97-AF65-F5344CB8AC3E}">
        <p14:creationId xmlns:p14="http://schemas.microsoft.com/office/powerpoint/2010/main" val="266369170"/>
      </p:ext>
    </p:extLst>
  </p:cSld>
  <p:clrMap bg1="lt1" tx1="dk1" bg2="lt2" tx2="dk2" accent1="accent1" accent2="accent2" accent3="accent3" accent4="accent4" accent5="accent5" accent6="accent6" hlink="hlink" folHlink="folHlink"/>
  <p:sldLayoutIdLst>
    <p:sldLayoutId id="2147483974" r:id="rId1"/>
    <p:sldLayoutId id="2147483975" r:id="rId2"/>
    <p:sldLayoutId id="2147483976" r:id="rId3"/>
    <p:sldLayoutId id="2147483977" r:id="rId4"/>
    <p:sldLayoutId id="2147483978" r:id="rId5"/>
    <p:sldLayoutId id="2147483979" r:id="rId6"/>
    <p:sldLayoutId id="2147483980" r:id="rId7"/>
    <p:sldLayoutId id="2147483981" r:id="rId8"/>
    <p:sldLayoutId id="2147483982" r:id="rId9"/>
    <p:sldLayoutId id="2147483983" r:id="rId10"/>
    <p:sldLayoutId id="2147483984" r:id="rId11"/>
    <p:sldLayoutId id="2147483985" r:id="rId12"/>
    <p:sldLayoutId id="2147483986" r:id="rId13"/>
    <p:sldLayoutId id="2147483987" r:id="rId14"/>
    <p:sldLayoutId id="2147483988" r:id="rId15"/>
    <p:sldLayoutId id="2147483989" r:id="rId16"/>
  </p:sldLayoutIdLst>
  <p:txStyles>
    <p:titleStyle>
      <a:lvl1pPr algn="l" defTabSz="457200" rtl="1" eaLnBrk="1" latinLnBrk="0" hangingPunct="1">
        <a:spcBef>
          <a:spcPct val="0"/>
        </a:spcBef>
        <a:buNone/>
        <a:defRPr sz="36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469547" y="1082567"/>
            <a:ext cx="8911687" cy="1244026"/>
          </a:xfrm>
        </p:spPr>
        <p:txBody>
          <a:bodyPr>
            <a:normAutofit/>
          </a:bodyPr>
          <a:lstStyle/>
          <a:p>
            <a:pPr algn="ctr"/>
            <a:r>
              <a:rPr lang="fa-IR" sz="3200" b="1" dirty="0" smtClean="0">
                <a:ln>
                  <a:solidFill>
                    <a:schemeClr val="accent2">
                      <a:lumMod val="75000"/>
                    </a:schemeClr>
                  </a:solidFill>
                </a:ln>
                <a:solidFill>
                  <a:srgbClr val="C00000"/>
                </a:solidFill>
                <a:cs typeface="B Titr"/>
              </a:rPr>
              <a:t>به نام خدا</a:t>
            </a:r>
            <a:endParaRPr lang="fa-IR" sz="3200" b="1" dirty="0">
              <a:ln>
                <a:solidFill>
                  <a:schemeClr val="accent2">
                    <a:lumMod val="75000"/>
                  </a:schemeClr>
                </a:solidFill>
              </a:ln>
              <a:solidFill>
                <a:srgbClr val="C00000"/>
              </a:solidFill>
              <a:cs typeface="B Titr"/>
            </a:endParaRPr>
          </a:p>
        </p:txBody>
      </p:sp>
      <p:sp>
        <p:nvSpPr>
          <p:cNvPr id="3" name="Content Placeholder 2"/>
          <p:cNvSpPr>
            <a:spLocks noGrp="1"/>
          </p:cNvSpPr>
          <p:nvPr>
            <p:ph idx="1"/>
          </p:nvPr>
        </p:nvSpPr>
        <p:spPr>
          <a:xfrm>
            <a:off x="1725119" y="2333299"/>
            <a:ext cx="8915400" cy="2753711"/>
          </a:xfrm>
        </p:spPr>
        <p:txBody>
          <a:bodyPr>
            <a:normAutofit fontScale="62500" lnSpcReduction="20000"/>
          </a:bodyPr>
          <a:lstStyle/>
          <a:p>
            <a:pPr marL="0" indent="0" algn="ctr">
              <a:lnSpc>
                <a:spcPct val="160000"/>
              </a:lnSpc>
              <a:buNone/>
            </a:pPr>
            <a:r>
              <a:rPr lang="fa-IR" sz="4300" b="1" dirty="0" smtClean="0">
                <a:ln w="0"/>
                <a:solidFill>
                  <a:schemeClr val="tx2">
                    <a:lumMod val="75000"/>
                  </a:schemeClr>
                </a:solidFill>
                <a:effectLst>
                  <a:reflection blurRad="6350" stA="53000" endA="300" endPos="35500" dir="5400000" sy="-90000" algn="bl" rotWithShape="0"/>
                </a:effectLst>
                <a:cs typeface="B Titr" panose="00000700000000000000" pitchFamily="2" charset="-78"/>
              </a:rPr>
              <a:t>انتقال فرزندان اعضای هیات علمی</a:t>
            </a:r>
            <a:endParaRPr lang="en-US" sz="4300" b="1" dirty="0" smtClean="0">
              <a:ln w="0"/>
              <a:solidFill>
                <a:schemeClr val="tx2">
                  <a:lumMod val="75000"/>
                </a:schemeClr>
              </a:solidFill>
              <a:effectLst>
                <a:reflection blurRad="6350" stA="53000" endA="300" endPos="35500" dir="5400000" sy="-90000" algn="bl" rotWithShape="0"/>
              </a:effectLst>
              <a:cs typeface="B Titr" panose="00000700000000000000" pitchFamily="2" charset="-78"/>
            </a:endParaRPr>
          </a:p>
          <a:p>
            <a:pPr marL="0" indent="0" algn="ctr">
              <a:lnSpc>
                <a:spcPct val="160000"/>
              </a:lnSpc>
              <a:buNone/>
            </a:pPr>
            <a:endParaRPr lang="fa-IR" sz="4300" b="1" dirty="0" smtClean="0">
              <a:ln w="0"/>
              <a:solidFill>
                <a:schemeClr val="tx2">
                  <a:lumMod val="75000"/>
                </a:schemeClr>
              </a:solidFill>
              <a:effectLst>
                <a:reflection blurRad="6350" stA="53000" endA="300" endPos="35500" dir="5400000" sy="-90000" algn="bl" rotWithShape="0"/>
              </a:effectLst>
              <a:cs typeface="B Titr" panose="00000700000000000000" pitchFamily="2" charset="-78"/>
            </a:endParaRPr>
          </a:p>
          <a:p>
            <a:pPr marL="0" indent="0" algn="ctr">
              <a:lnSpc>
                <a:spcPct val="160000"/>
              </a:lnSpc>
              <a:buNone/>
            </a:pPr>
            <a:r>
              <a:rPr lang="fa-IR" sz="4400" b="1" dirty="0" smtClean="0">
                <a:ln w="0"/>
                <a:solidFill>
                  <a:schemeClr val="tx2">
                    <a:lumMod val="75000"/>
                  </a:schemeClr>
                </a:solidFill>
                <a:effectLst>
                  <a:reflection blurRad="6350" stA="53000" endA="300" endPos="35500" dir="5400000" sy="-90000" algn="bl" rotWithShape="0"/>
                </a:effectLst>
                <a:cs typeface="B Titr" panose="00000700000000000000" pitchFamily="2" charset="-78"/>
              </a:rPr>
              <a:t>مدیریت خدمات آموزشی</a:t>
            </a:r>
          </a:p>
          <a:p>
            <a:pPr marL="0" indent="0" algn="ctr">
              <a:lnSpc>
                <a:spcPct val="160000"/>
              </a:lnSpc>
              <a:buNone/>
            </a:pPr>
            <a:r>
              <a:rPr lang="fa-IR" sz="2800" b="1" dirty="0" smtClean="0">
                <a:ln w="0"/>
                <a:solidFill>
                  <a:schemeClr val="tx2">
                    <a:lumMod val="75000"/>
                  </a:schemeClr>
                </a:solidFill>
                <a:effectLst>
                  <a:reflection blurRad="6350" stA="53000" endA="300" endPos="35500" dir="5400000" sy="-90000" algn="bl" rotWithShape="0"/>
                </a:effectLst>
                <a:cs typeface="B Titr" panose="00000700000000000000" pitchFamily="2" charset="-78"/>
              </a:rPr>
              <a:t>اردیبهشت ماه سال 1400</a:t>
            </a:r>
            <a:endParaRPr lang="fa-IR" sz="2800" b="1" dirty="0">
              <a:ln w="0"/>
              <a:solidFill>
                <a:schemeClr val="tx2">
                  <a:lumMod val="75000"/>
                </a:schemeClr>
              </a:solidFill>
              <a:effectLst>
                <a:reflection blurRad="6350" stA="53000" endA="300" endPos="35500" dir="5400000" sy="-90000" algn="bl" rotWithShape="0"/>
              </a:effectLst>
              <a:cs typeface="B Titr" panose="00000700000000000000" pitchFamily="2" charset="-78"/>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15451" y="318233"/>
            <a:ext cx="1189575" cy="1090157"/>
          </a:xfrm>
          <a:prstGeom prst="rect">
            <a:avLst/>
          </a:prstGeom>
        </p:spPr>
      </p:pic>
    </p:spTree>
    <p:extLst>
      <p:ext uri="{BB962C8B-B14F-4D97-AF65-F5344CB8AC3E}">
        <p14:creationId xmlns:p14="http://schemas.microsoft.com/office/powerpoint/2010/main" val="41517124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87903" y="1292776"/>
            <a:ext cx="10028840" cy="2296589"/>
          </a:xfrm>
        </p:spPr>
        <p:txBody>
          <a:bodyPr>
            <a:noAutofit/>
          </a:bodyPr>
          <a:lstStyle/>
          <a:p>
            <a:pPr algn="ctr">
              <a:lnSpc>
                <a:spcPct val="150000"/>
              </a:lnSpc>
            </a:pPr>
            <a:r>
              <a:rPr lang="fa-IR" sz="3200" b="1" dirty="0" smtClean="0">
                <a:solidFill>
                  <a:schemeClr val="tx1"/>
                </a:solidFill>
                <a:cs typeface="B Titr"/>
              </a:rPr>
              <a:t>انتقال فرزندان اعضای هیات علمی</a:t>
            </a:r>
          </a:p>
          <a:p>
            <a:pPr algn="ctr">
              <a:lnSpc>
                <a:spcPct val="150000"/>
              </a:lnSpc>
            </a:pPr>
            <a:endParaRPr lang="fa-IR" sz="2400" b="1" dirty="0" smtClean="0">
              <a:solidFill>
                <a:schemeClr val="tx1"/>
              </a:solidFill>
              <a:cs typeface="B Mitra" panose="00000400000000000000" pitchFamily="2" charset="-78"/>
            </a:endParaRPr>
          </a:p>
          <a:p>
            <a:pPr algn="just">
              <a:lnSpc>
                <a:spcPct val="150000"/>
              </a:lnSpc>
            </a:pPr>
            <a:r>
              <a:rPr lang="fa-IR" sz="2000" b="1" dirty="0" smtClean="0">
                <a:solidFill>
                  <a:schemeClr val="tx1"/>
                </a:solidFill>
                <a:cs typeface="B Nazanin" pitchFamily="2" charset="-78"/>
              </a:rPr>
              <a:t>"</a:t>
            </a:r>
            <a:r>
              <a:rPr lang="fa-IR" sz="2000" b="1" dirty="0">
                <a:solidFill>
                  <a:schemeClr val="tx1"/>
                </a:solidFill>
                <a:cs typeface="B Nazanin" pitchFamily="2" charset="-78"/>
              </a:rPr>
              <a:t>مطالب برگرفته از دستورالعمل اجرائی مصوبه </a:t>
            </a:r>
            <a:r>
              <a:rPr lang="fa-IR" sz="2000" b="1" dirty="0" smtClean="0">
                <a:solidFill>
                  <a:schemeClr val="tx1"/>
                </a:solidFill>
                <a:cs typeface="B Nazanin" pitchFamily="2" charset="-78"/>
              </a:rPr>
              <a:t>جلسه شماره </a:t>
            </a:r>
            <a:r>
              <a:rPr lang="fa-IR" sz="2000" b="1" dirty="0">
                <a:solidFill>
                  <a:schemeClr val="tx1"/>
                </a:solidFill>
                <a:cs typeface="B Nazanin" pitchFamily="2" charset="-78"/>
              </a:rPr>
              <a:t>735 </a:t>
            </a:r>
            <a:r>
              <a:rPr lang="fa-IR" sz="2000" b="1" dirty="0" smtClean="0">
                <a:solidFill>
                  <a:schemeClr val="tx1"/>
                </a:solidFill>
                <a:cs typeface="B Nazanin" pitchFamily="2" charset="-78"/>
              </a:rPr>
              <a:t>مورخ  1392/04/25 شورای </a:t>
            </a:r>
            <a:r>
              <a:rPr lang="fa-IR" sz="2000" b="1" dirty="0">
                <a:solidFill>
                  <a:schemeClr val="tx1"/>
                </a:solidFill>
                <a:cs typeface="B Nazanin" pitchFamily="2" charset="-78"/>
              </a:rPr>
              <a:t>عالی انقلاب </a:t>
            </a:r>
            <a:r>
              <a:rPr lang="fa-IR" sz="2000" b="1" dirty="0" smtClean="0">
                <a:solidFill>
                  <a:schemeClr val="tx1"/>
                </a:solidFill>
                <a:cs typeface="B Nazanin" pitchFamily="2" charset="-78"/>
              </a:rPr>
              <a:t>فرهنگی  و متمم  دستورالعمل اجرائی </a:t>
            </a:r>
            <a:r>
              <a:rPr lang="fa-IR" sz="2000" b="1" dirty="0">
                <a:solidFill>
                  <a:schemeClr val="tx1"/>
                </a:solidFill>
                <a:cs typeface="B Nazanin" pitchFamily="2" charset="-78"/>
              </a:rPr>
              <a:t>در خصوص نقل وانتقال فرزندان اعضای هیات </a:t>
            </a:r>
            <a:r>
              <a:rPr lang="fa-IR" sz="2000" b="1" dirty="0" smtClean="0">
                <a:solidFill>
                  <a:schemeClr val="tx1"/>
                </a:solidFill>
                <a:cs typeface="B Nazanin" pitchFamily="2" charset="-78"/>
              </a:rPr>
              <a:t>علمی و دستورالعمل ثبت نامی فرزندان اعضای هیات علمی پذیرفته شده در آزمون سراسری سال 1399 </a:t>
            </a:r>
            <a:r>
              <a:rPr lang="fa-IR" sz="2000" b="1" dirty="0">
                <a:solidFill>
                  <a:schemeClr val="tx1"/>
                </a:solidFill>
                <a:cs typeface="B Nazanin" pitchFamily="2" charset="-78"/>
              </a:rPr>
              <a:t>می باشد."</a:t>
            </a:r>
            <a:endParaRPr lang="en-US" sz="2000" b="1" dirty="0">
              <a:solidFill>
                <a:schemeClr val="tx1"/>
              </a:solidFill>
              <a:cs typeface="B Nazanin" pitchFamily="2" charset="-78"/>
            </a:endParaRPr>
          </a:p>
          <a:p>
            <a:pPr algn="ctr"/>
            <a:endParaRPr lang="en-US" sz="2400" b="1" dirty="0">
              <a:solidFill>
                <a:schemeClr val="tx1"/>
              </a:solidFill>
              <a:cs typeface="B Mitra" panose="00000400000000000000" pitchFamily="2" charset="-78"/>
            </a:endParaRPr>
          </a:p>
        </p:txBody>
      </p:sp>
      <p:sp>
        <p:nvSpPr>
          <p:cNvPr id="5" name="TextBox 4"/>
          <p:cNvSpPr txBox="1"/>
          <p:nvPr/>
        </p:nvSpPr>
        <p:spPr>
          <a:xfrm rot="5400000">
            <a:off x="8510957" y="3225580"/>
            <a:ext cx="6288259" cy="369332"/>
          </a:xfrm>
          <a:prstGeom prst="rect">
            <a:avLst/>
          </a:prstGeom>
          <a:solidFill>
            <a:schemeClr val="tx2">
              <a:lumMod val="60000"/>
              <a:lumOff val="40000"/>
            </a:schemeClr>
          </a:solidFill>
        </p:spPr>
        <p:txBody>
          <a:bodyPr wrap="square" rtlCol="1">
            <a:spAutoFit/>
          </a:bodyPr>
          <a:lstStyle/>
          <a:p>
            <a:pPr algn="ctr">
              <a:spcBef>
                <a:spcPts val="1200"/>
              </a:spcBef>
              <a:spcAft>
                <a:spcPts val="1200"/>
              </a:spcAft>
            </a:pPr>
            <a:r>
              <a:rPr lang="fa-IR" dirty="0" smtClean="0">
                <a:solidFill>
                  <a:schemeClr val="bg1"/>
                </a:solidFill>
                <a:effectLst>
                  <a:outerShdw blurRad="38100" dist="38100" dir="2700000" algn="tl">
                    <a:srgbClr val="000000">
                      <a:alpha val="43137"/>
                    </a:srgbClr>
                  </a:outerShdw>
                </a:effectLst>
                <a:cs typeface="B Titr" panose="00000700000000000000" pitchFamily="2" charset="-78"/>
              </a:rPr>
              <a:t>دانشگاه علامه طباطبائی- مدیریت خدمات آموزشی </a:t>
            </a:r>
            <a:endParaRPr lang="fa-IR" dirty="0">
              <a:solidFill>
                <a:schemeClr val="bg1"/>
              </a:solidFill>
              <a:effectLst>
                <a:outerShdw blurRad="38100" dist="38100" dir="2700000" algn="tl">
                  <a:srgbClr val="000000">
                    <a:alpha val="43137"/>
                  </a:srgbClr>
                </a:outerShdw>
              </a:effectLst>
              <a:cs typeface="B Titr" panose="00000700000000000000" pitchFamily="2" charset="-78"/>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5095" y="266118"/>
            <a:ext cx="865623" cy="899615"/>
          </a:xfrm>
          <a:prstGeom prst="rect">
            <a:avLst/>
          </a:prstGeom>
        </p:spPr>
      </p:pic>
    </p:spTree>
    <p:extLst>
      <p:ext uri="{BB962C8B-B14F-4D97-AF65-F5344CB8AC3E}">
        <p14:creationId xmlns:p14="http://schemas.microsoft.com/office/powerpoint/2010/main" val="25597279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763670" y="367862"/>
            <a:ext cx="5227092" cy="714704"/>
          </a:xfrm>
        </p:spPr>
        <p:txBody>
          <a:bodyPr>
            <a:normAutofit/>
          </a:bodyPr>
          <a:lstStyle/>
          <a:p>
            <a:pPr algn="ctr"/>
            <a:r>
              <a:rPr lang="fa-IR" sz="2400" b="1" dirty="0">
                <a:cs typeface="B Titr"/>
              </a:rPr>
              <a:t>انتقال فرزندان اعضای هیات </a:t>
            </a:r>
            <a:r>
              <a:rPr lang="fa-IR" sz="2400" b="1" dirty="0" smtClean="0">
                <a:cs typeface="B Titr"/>
              </a:rPr>
              <a:t>علمی</a:t>
            </a:r>
            <a:endParaRPr lang="fa-IR" sz="2400" b="1" dirty="0">
              <a:cs typeface="B Titr"/>
            </a:endParaRPr>
          </a:p>
        </p:txBody>
      </p:sp>
      <p:sp>
        <p:nvSpPr>
          <p:cNvPr id="5" name="TextBox 4"/>
          <p:cNvSpPr txBox="1"/>
          <p:nvPr/>
        </p:nvSpPr>
        <p:spPr>
          <a:xfrm rot="5400000">
            <a:off x="8639369" y="3225580"/>
            <a:ext cx="6288259" cy="369332"/>
          </a:xfrm>
          <a:prstGeom prst="rect">
            <a:avLst/>
          </a:prstGeom>
          <a:solidFill>
            <a:schemeClr val="tx2">
              <a:lumMod val="60000"/>
              <a:lumOff val="40000"/>
            </a:schemeClr>
          </a:solidFill>
        </p:spPr>
        <p:txBody>
          <a:bodyPr wrap="square" rtlCol="1">
            <a:spAutoFit/>
          </a:bodyPr>
          <a:lstStyle/>
          <a:p>
            <a:pPr algn="ctr">
              <a:spcBef>
                <a:spcPts val="1200"/>
              </a:spcBef>
              <a:spcAft>
                <a:spcPts val="1200"/>
              </a:spcAft>
            </a:pPr>
            <a:r>
              <a:rPr lang="fa-IR" dirty="0">
                <a:solidFill>
                  <a:schemeClr val="bg1"/>
                </a:solidFill>
                <a:effectLst>
                  <a:outerShdw blurRad="38100" dist="38100" dir="2700000" algn="tl">
                    <a:srgbClr val="000000">
                      <a:alpha val="43137"/>
                    </a:srgbClr>
                  </a:outerShdw>
                </a:effectLst>
                <a:cs typeface="B Titr" panose="00000700000000000000" pitchFamily="2" charset="-78"/>
              </a:rPr>
              <a:t>دانشگاه علامه طباطبائی – مدیریت خدمات آموزشی </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5095" y="266118"/>
            <a:ext cx="865623" cy="899615"/>
          </a:xfrm>
          <a:prstGeom prst="rect">
            <a:avLst/>
          </a:prstGeom>
        </p:spPr>
      </p:pic>
      <p:sp>
        <p:nvSpPr>
          <p:cNvPr id="7" name="Rectangle 6"/>
          <p:cNvSpPr/>
          <p:nvPr/>
        </p:nvSpPr>
        <p:spPr>
          <a:xfrm>
            <a:off x="1520717" y="1611499"/>
            <a:ext cx="9712999" cy="4801314"/>
          </a:xfrm>
          <a:prstGeom prst="rect">
            <a:avLst/>
          </a:prstGeom>
        </p:spPr>
        <p:txBody>
          <a:bodyPr wrap="square">
            <a:spAutoFit/>
          </a:bodyPr>
          <a:lstStyle/>
          <a:p>
            <a:pPr algn="just">
              <a:lnSpc>
                <a:spcPct val="150000"/>
              </a:lnSpc>
            </a:pPr>
            <a:r>
              <a:rPr lang="fa-IR" sz="2400" b="1" dirty="0" smtClean="0">
                <a:latin typeface="Calibri" panose="020F0502020204030204" pitchFamily="34" charset="0"/>
                <a:ea typeface="Calibri" panose="020F0502020204030204" pitchFamily="34" charset="0"/>
                <a:cs typeface="B Mitra" panose="00000400000000000000" pitchFamily="2" charset="-78"/>
              </a:rPr>
              <a:t>پذ</a:t>
            </a:r>
            <a:r>
              <a:rPr lang="fa-IR" sz="2000" b="1" dirty="0" smtClean="0">
                <a:latin typeface="Calibri" panose="020F0502020204030204" pitchFamily="34" charset="0"/>
                <a:ea typeface="Calibri" panose="020F0502020204030204" pitchFamily="34" charset="0"/>
                <a:cs typeface="B Nazanin" pitchFamily="2" charset="-78"/>
              </a:rPr>
              <a:t>یرفته </a:t>
            </a:r>
            <a:r>
              <a:rPr lang="fa-IR" sz="2000" b="1" dirty="0">
                <a:latin typeface="Calibri" panose="020F0502020204030204" pitchFamily="34" charset="0"/>
                <a:ea typeface="Calibri" panose="020F0502020204030204" pitchFamily="34" charset="0"/>
                <a:cs typeface="B Nazanin" pitchFamily="2" charset="-78"/>
              </a:rPr>
              <a:t>شدگان آزمون سراسری می توانند از </a:t>
            </a:r>
            <a:r>
              <a:rPr lang="fa-IR" sz="2000" b="1" dirty="0">
                <a:solidFill>
                  <a:srgbClr val="FF0000"/>
                </a:solidFill>
                <a:latin typeface="Calibri" panose="020F0502020204030204" pitchFamily="34" charset="0"/>
                <a:ea typeface="Calibri" panose="020F0502020204030204" pitchFamily="34" charset="0"/>
                <a:cs typeface="B Nazanin" pitchFamily="2" charset="-78"/>
              </a:rPr>
              <a:t>دانشگاه مبدا </a:t>
            </a:r>
            <a:r>
              <a:rPr lang="fa-IR" sz="2000" b="1" dirty="0">
                <a:latin typeface="Calibri" panose="020F0502020204030204" pitchFamily="34" charset="0"/>
                <a:ea typeface="Calibri" panose="020F0502020204030204" pitchFamily="34" charset="0"/>
                <a:cs typeface="B Nazanin" pitchFamily="2" charset="-78"/>
              </a:rPr>
              <a:t>به یکی از دانشگاه های واقع در شهر محل خدمت عضو هیات علمی </a:t>
            </a:r>
            <a:r>
              <a:rPr lang="fa-IR" sz="2000" b="1" dirty="0" smtClean="0">
                <a:latin typeface="Calibri" panose="020F0502020204030204" pitchFamily="34" charset="0"/>
                <a:ea typeface="Calibri" panose="020F0502020204030204" pitchFamily="34" charset="0"/>
                <a:cs typeface="B Nazanin" pitchFamily="2" charset="-78"/>
              </a:rPr>
              <a:t>(و یا </a:t>
            </a:r>
            <a:r>
              <a:rPr lang="fa-IR" sz="2000" b="1" dirty="0">
                <a:latin typeface="Calibri" panose="020F0502020204030204" pitchFamily="34" charset="0"/>
                <a:ea typeface="Calibri" panose="020F0502020204030204" pitchFamily="34" charset="0"/>
                <a:cs typeface="B Nazanin" pitchFamily="2" charset="-78"/>
              </a:rPr>
              <a:t>در صورت نبودن آن رشته در آن </a:t>
            </a:r>
            <a:r>
              <a:rPr lang="fa-IR" sz="2000" b="1" dirty="0" smtClean="0">
                <a:latin typeface="Calibri" panose="020F0502020204030204" pitchFamily="34" charset="0"/>
                <a:ea typeface="Calibri" panose="020F0502020204030204" pitchFamily="34" charset="0"/>
                <a:cs typeface="B Nazanin" pitchFamily="2" charset="-78"/>
              </a:rPr>
              <a:t>شهر، </a:t>
            </a:r>
            <a:r>
              <a:rPr lang="fa-IR" sz="2000" b="1" dirty="0">
                <a:latin typeface="Calibri" panose="020F0502020204030204" pitchFamily="34" charset="0"/>
                <a:ea typeface="Calibri" panose="020F0502020204030204" pitchFamily="34" charset="0"/>
                <a:cs typeface="B Nazanin" pitchFamily="2" charset="-78"/>
              </a:rPr>
              <a:t>به دانشگاه نزدیکترین شهر به محل خدمت عضو هیات علمی با تعیین سازمان سنجش آموزش کشور) مطابق با ضوابط انتقال </a:t>
            </a:r>
            <a:r>
              <a:rPr lang="fa-IR" sz="2000" b="1" dirty="0" smtClean="0">
                <a:latin typeface="Calibri" panose="020F0502020204030204" pitchFamily="34" charset="0"/>
                <a:ea typeface="Calibri" panose="020F0502020204030204" pitchFamily="34" charset="0"/>
                <a:cs typeface="B Nazanin" pitchFamily="2" charset="-78"/>
              </a:rPr>
              <a:t>یابند.</a:t>
            </a:r>
            <a:r>
              <a:rPr lang="fa-IR" sz="2000" b="1" dirty="0">
                <a:latin typeface="Calibri" panose="020F0502020204030204" pitchFamily="34" charset="0"/>
                <a:ea typeface="Calibri" panose="020F0502020204030204" pitchFamily="34" charset="0"/>
                <a:cs typeface="B Nazanin" pitchFamily="2" charset="-78"/>
              </a:rPr>
              <a:t> </a:t>
            </a:r>
            <a:r>
              <a:rPr lang="fa-IR" sz="2000" b="1" dirty="0" smtClean="0">
                <a:latin typeface="Calibri" panose="020F0502020204030204" pitchFamily="34" charset="0"/>
                <a:ea typeface="Calibri" panose="020F0502020204030204" pitchFamily="34" charset="0"/>
                <a:cs typeface="B Nazanin" pitchFamily="2" charset="-78"/>
              </a:rPr>
              <a:t>انتقال </a:t>
            </a:r>
            <a:r>
              <a:rPr lang="fa-IR" sz="2000" b="1" dirty="0">
                <a:latin typeface="Calibri" panose="020F0502020204030204" pitchFamily="34" charset="0"/>
                <a:ea typeface="Calibri" panose="020F0502020204030204" pitchFamily="34" charset="0"/>
                <a:cs typeface="B Nazanin" pitchFamily="2" charset="-78"/>
              </a:rPr>
              <a:t>هنگامی امکانپذیر است که داوطلب </a:t>
            </a:r>
            <a:r>
              <a:rPr lang="fa-IR" sz="2000" b="1" dirty="0">
                <a:solidFill>
                  <a:srgbClr val="FF0000"/>
                </a:solidFill>
                <a:latin typeface="Calibri" panose="020F0502020204030204" pitchFamily="34" charset="0"/>
                <a:ea typeface="Calibri" panose="020F0502020204030204" pitchFamily="34" charset="0"/>
                <a:cs typeface="B Nazanin" pitchFamily="2" charset="-78"/>
              </a:rPr>
              <a:t>حد نصاب علمی </a:t>
            </a:r>
            <a:r>
              <a:rPr lang="fa-IR" sz="2000" b="1" dirty="0">
                <a:latin typeface="Calibri" panose="020F0502020204030204" pitchFamily="34" charset="0"/>
                <a:ea typeface="Calibri" panose="020F0502020204030204" pitchFamily="34" charset="0"/>
                <a:cs typeface="B Nazanin" pitchFamily="2" charset="-78"/>
              </a:rPr>
              <a:t>را برای رشته مورد تقاضا دارا باشد </a:t>
            </a:r>
            <a:r>
              <a:rPr lang="fa-IR" sz="2000" b="1" dirty="0" smtClean="0">
                <a:latin typeface="Calibri" panose="020F0502020204030204" pitchFamily="34" charset="0"/>
                <a:ea typeface="Calibri" panose="020F0502020204030204" pitchFamily="34" charset="0"/>
                <a:cs typeface="B Nazanin" pitchFamily="2" charset="-78"/>
              </a:rPr>
              <a:t>و از </a:t>
            </a:r>
            <a:r>
              <a:rPr lang="fa-IR" sz="2000" b="1" dirty="0">
                <a:latin typeface="Calibri" panose="020F0502020204030204" pitchFamily="34" charset="0"/>
                <a:ea typeface="Calibri" panose="020F0502020204030204" pitchFamily="34" charset="0"/>
                <a:cs typeface="B Nazanin" pitchFamily="2" charset="-78"/>
              </a:rPr>
              <a:t>دانشگاه مبدا به </a:t>
            </a:r>
            <a:r>
              <a:rPr lang="fa-IR" sz="2000" b="1" dirty="0">
                <a:solidFill>
                  <a:srgbClr val="FF0000"/>
                </a:solidFill>
                <a:latin typeface="Calibri" panose="020F0502020204030204" pitchFamily="34" charset="0"/>
                <a:ea typeface="Calibri" panose="020F0502020204030204" pitchFamily="34" charset="0"/>
                <a:cs typeface="B Nazanin" pitchFamily="2" charset="-78"/>
              </a:rPr>
              <a:t>دانشگاه مقصد </a:t>
            </a:r>
            <a:r>
              <a:rPr lang="fa-IR" sz="2000" b="1" dirty="0">
                <a:latin typeface="Calibri" panose="020F0502020204030204" pitchFamily="34" charset="0"/>
                <a:ea typeface="Calibri" panose="020F0502020204030204" pitchFamily="34" charset="0"/>
                <a:cs typeface="B Nazanin" pitchFamily="2" charset="-78"/>
              </a:rPr>
              <a:t>در همان </a:t>
            </a:r>
            <a:r>
              <a:rPr lang="fa-IR" sz="2000" b="1" dirty="0" smtClean="0">
                <a:latin typeface="Calibri" panose="020F0502020204030204" pitchFamily="34" charset="0"/>
                <a:ea typeface="Calibri" panose="020F0502020204030204" pitchFamily="34" charset="0"/>
                <a:cs typeface="B Nazanin" pitchFamily="2" charset="-78"/>
              </a:rPr>
              <a:t>رشته، همان </a:t>
            </a:r>
            <a:r>
              <a:rPr lang="fa-IR" sz="2000" b="1" dirty="0">
                <a:latin typeface="Calibri" panose="020F0502020204030204" pitchFamily="34" charset="0"/>
                <a:ea typeface="Calibri" panose="020F0502020204030204" pitchFamily="34" charset="0"/>
                <a:cs typeface="B Nazanin" pitchFamily="2" charset="-78"/>
              </a:rPr>
              <a:t>مقطع و همان گروه آزمایشی انجام می شود</a:t>
            </a:r>
            <a:r>
              <a:rPr lang="fa-IR" sz="2000" b="1" dirty="0" smtClean="0">
                <a:latin typeface="Calibri" panose="020F0502020204030204" pitchFamily="34" charset="0"/>
                <a:ea typeface="Calibri" panose="020F0502020204030204" pitchFamily="34" charset="0"/>
                <a:cs typeface="B Nazanin" pitchFamily="2" charset="-78"/>
              </a:rPr>
              <a:t>.</a:t>
            </a:r>
            <a:r>
              <a:rPr lang="fa-IR" sz="2000" b="1" dirty="0">
                <a:solidFill>
                  <a:srgbClr val="00B0F0"/>
                </a:solidFill>
                <a:cs typeface="B Nazanin" pitchFamily="2" charset="-78"/>
              </a:rPr>
              <a:t> </a:t>
            </a:r>
            <a:endParaRPr lang="fa-IR" sz="2000" b="1" dirty="0" smtClean="0">
              <a:cs typeface="B Nazanin" pitchFamily="2" charset="-78"/>
            </a:endParaRPr>
          </a:p>
          <a:p>
            <a:pPr algn="just">
              <a:lnSpc>
                <a:spcPct val="150000"/>
              </a:lnSpc>
            </a:pPr>
            <a:r>
              <a:rPr lang="fa-IR" sz="2000" b="1" dirty="0" smtClean="0">
                <a:cs typeface="B Titr"/>
              </a:rPr>
              <a:t>تعاریف</a:t>
            </a:r>
            <a:r>
              <a:rPr lang="fa-IR" sz="2000" b="1" dirty="0" smtClean="0">
                <a:cs typeface="B Nazanin" pitchFamily="2" charset="-78"/>
              </a:rPr>
              <a:t>:</a:t>
            </a:r>
          </a:p>
          <a:p>
            <a:pPr algn="just">
              <a:lnSpc>
                <a:spcPct val="150000"/>
              </a:lnSpc>
            </a:pPr>
            <a:r>
              <a:rPr lang="fa-IR" sz="2000" b="1" dirty="0" smtClean="0">
                <a:solidFill>
                  <a:srgbClr val="FF0000"/>
                </a:solidFill>
                <a:cs typeface="B Nazanin" pitchFamily="2" charset="-78"/>
              </a:rPr>
              <a:t>حد نصاب علمی:</a:t>
            </a:r>
            <a:r>
              <a:rPr lang="fa-IR" sz="2000" b="1" dirty="0" smtClean="0">
                <a:solidFill>
                  <a:srgbClr val="00B0F0"/>
                </a:solidFill>
                <a:cs typeface="B Nazanin" pitchFamily="2" charset="-78"/>
              </a:rPr>
              <a:t> </a:t>
            </a:r>
            <a:r>
              <a:rPr lang="fa-IR" sz="2000" b="1" dirty="0">
                <a:cs typeface="B Nazanin" pitchFamily="2" charset="-78"/>
              </a:rPr>
              <a:t>حد نصاب نمره علمی لازم، برای انتقال 90 % نمره کل آخرین نفر پذیرفته شده در سهمیه مربوط برای رشته مورد تقاضا می باشد</a:t>
            </a:r>
            <a:r>
              <a:rPr lang="fa-IR" sz="2000" b="1" dirty="0" smtClean="0">
                <a:cs typeface="B Nazanin" pitchFamily="2" charset="-78"/>
              </a:rPr>
              <a:t>.</a:t>
            </a:r>
            <a:endParaRPr lang="en-US" sz="2000" b="1" dirty="0">
              <a:cs typeface="B Nazanin" pitchFamily="2" charset="-78"/>
            </a:endParaRPr>
          </a:p>
          <a:p>
            <a:pPr algn="just">
              <a:lnSpc>
                <a:spcPct val="150000"/>
              </a:lnSpc>
            </a:pPr>
            <a:r>
              <a:rPr lang="fa-IR" sz="2000" b="1" dirty="0">
                <a:solidFill>
                  <a:srgbClr val="FF0000"/>
                </a:solidFill>
                <a:cs typeface="B Nazanin" pitchFamily="2" charset="-78"/>
              </a:rPr>
              <a:t>دانشگاه مبدا و مقصد:</a:t>
            </a:r>
            <a:r>
              <a:rPr lang="fa-IR" sz="2000" b="1" dirty="0">
                <a:solidFill>
                  <a:srgbClr val="00B0F0"/>
                </a:solidFill>
                <a:cs typeface="B Nazanin" pitchFamily="2" charset="-78"/>
              </a:rPr>
              <a:t> </a:t>
            </a:r>
            <a:r>
              <a:rPr lang="fa-IR" sz="2000" b="1" dirty="0">
                <a:cs typeface="B Nazanin" pitchFamily="2" charset="-78"/>
              </a:rPr>
              <a:t>منظور از دانشگاه مبدا محلی است که داوطلب در آنجا قبول شده و دانشگاه مقصد، محلی است که داوطلب می خواهد به </a:t>
            </a:r>
            <a:r>
              <a:rPr lang="fa-IR" sz="2000" b="1" dirty="0" smtClean="0">
                <a:cs typeface="B Nazanin" pitchFamily="2" charset="-78"/>
              </a:rPr>
              <a:t>آنجا </a:t>
            </a:r>
            <a:r>
              <a:rPr lang="fa-IR" sz="2000" b="1" dirty="0">
                <a:cs typeface="B Nazanin" pitchFamily="2" charset="-78"/>
              </a:rPr>
              <a:t>منتقل شود</a:t>
            </a:r>
            <a:r>
              <a:rPr lang="fa-IR" sz="2000" b="1" dirty="0" smtClean="0">
                <a:cs typeface="B Nazanin" pitchFamily="2" charset="-78"/>
              </a:rPr>
              <a:t>.</a:t>
            </a:r>
            <a:endParaRPr lang="en-US" sz="2000" b="1" dirty="0">
              <a:cs typeface="B Nazanin" pitchFamily="2" charset="-78"/>
            </a:endParaRPr>
          </a:p>
        </p:txBody>
      </p:sp>
    </p:spTree>
    <p:extLst>
      <p:ext uri="{BB962C8B-B14F-4D97-AF65-F5344CB8AC3E}">
        <p14:creationId xmlns:p14="http://schemas.microsoft.com/office/powerpoint/2010/main" val="9780718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734101" y="174802"/>
            <a:ext cx="2185673" cy="696639"/>
          </a:xfrm>
        </p:spPr>
        <p:txBody>
          <a:bodyPr>
            <a:normAutofit/>
          </a:bodyPr>
          <a:lstStyle/>
          <a:p>
            <a:pPr algn="just"/>
            <a:r>
              <a:rPr lang="fa-IR" sz="3200" b="1" dirty="0">
                <a:cs typeface="B Titr"/>
              </a:rPr>
              <a:t>نحوه </a:t>
            </a:r>
            <a:r>
              <a:rPr lang="fa-IR" sz="3200" b="1" dirty="0" smtClean="0">
                <a:cs typeface="B Titr"/>
              </a:rPr>
              <a:t>اجرا</a:t>
            </a:r>
            <a:endParaRPr lang="en-US" sz="3200" b="1" dirty="0">
              <a:cs typeface="B Titr"/>
            </a:endParaRPr>
          </a:p>
        </p:txBody>
      </p:sp>
      <p:sp>
        <p:nvSpPr>
          <p:cNvPr id="3" name="Subtitle 2"/>
          <p:cNvSpPr>
            <a:spLocks noGrp="1"/>
          </p:cNvSpPr>
          <p:nvPr>
            <p:ph type="subTitle" idx="1"/>
          </p:nvPr>
        </p:nvSpPr>
        <p:spPr>
          <a:xfrm>
            <a:off x="1329641" y="892461"/>
            <a:ext cx="10028840" cy="5508341"/>
          </a:xfrm>
        </p:spPr>
        <p:txBody>
          <a:bodyPr>
            <a:noAutofit/>
          </a:bodyPr>
          <a:lstStyle/>
          <a:p>
            <a:pPr algn="just">
              <a:lnSpc>
                <a:spcPct val="150000"/>
              </a:lnSpc>
            </a:pPr>
            <a:r>
              <a:rPr lang="fa-IR" b="1" dirty="0">
                <a:solidFill>
                  <a:schemeClr val="tx1"/>
                </a:solidFill>
                <a:latin typeface="Calibri" panose="020F0502020204030204" pitchFamily="34" charset="0"/>
                <a:ea typeface="Calibri" panose="020F0502020204030204" pitchFamily="34" charset="0"/>
                <a:cs typeface="B Nazanin" pitchFamily="2" charset="-78"/>
              </a:rPr>
              <a:t>پس از اعلام رسمی اسامی پذیرفته شدگان  از سوی سازمان سنجش آموزش کشور؛ عضو هیات علمی برای انتقال فرزند خود، اقدام به تهیه مدارک لازم نموده و اسکن آنها را نیز تهیه می نماید؛  سپس به سامانه اینترنتی سازمان سنجش آموزش کشور مراجعه نموده و اقدام به ثبت نام و ارسال مدارک می کند. </a:t>
            </a:r>
          </a:p>
          <a:p>
            <a:pPr algn="just"/>
            <a:r>
              <a:rPr lang="fa-IR" b="1" dirty="0" smtClean="0">
                <a:solidFill>
                  <a:srgbClr val="FF0000"/>
                </a:solidFill>
                <a:cs typeface="B Nazanin" pitchFamily="2" charset="-78"/>
              </a:rPr>
              <a:t>مدارک </a:t>
            </a:r>
            <a:r>
              <a:rPr lang="fa-IR" b="1" dirty="0">
                <a:solidFill>
                  <a:srgbClr val="FF0000"/>
                </a:solidFill>
                <a:cs typeface="B Nazanin" pitchFamily="2" charset="-78"/>
              </a:rPr>
              <a:t>لازم جهت ثبت نام در سامانه الکترونیکی سازمان سنجش</a:t>
            </a:r>
            <a:r>
              <a:rPr lang="fa-IR" b="1" dirty="0" smtClean="0">
                <a:solidFill>
                  <a:srgbClr val="FF0000"/>
                </a:solidFill>
                <a:cs typeface="B Nazanin" pitchFamily="2" charset="-78"/>
              </a:rPr>
              <a:t>:</a:t>
            </a:r>
          </a:p>
          <a:p>
            <a:pPr marL="457200" lvl="0" indent="-457200" algn="r" defTabSz="914400">
              <a:spcBef>
                <a:spcPts val="0"/>
              </a:spcBef>
              <a:buClrTx/>
              <a:buFont typeface="+mj-lt"/>
              <a:buAutoNum type="arabicPeriod"/>
            </a:pPr>
            <a:r>
              <a:rPr lang="fa-IR" b="1" dirty="0">
                <a:solidFill>
                  <a:prstClr val="black"/>
                </a:solidFill>
                <a:latin typeface="Calibri" panose="020F0502020204030204" pitchFamily="34" charset="0"/>
                <a:ea typeface="Calibri" panose="020F0502020204030204" pitchFamily="34" charset="0"/>
                <a:cs typeface="B Nazanin" pitchFamily="2" charset="-78"/>
              </a:rPr>
              <a:t>معرفی نامه رسمی عضو هیات علمی از دانشگاه محل خدمت (فرم شماره 1)  دارای </a:t>
            </a:r>
            <a:r>
              <a:rPr lang="fa-IR" b="1" dirty="0" smtClean="0">
                <a:solidFill>
                  <a:prstClr val="black"/>
                </a:solidFill>
                <a:latin typeface="Calibri" panose="020F0502020204030204" pitchFamily="34" charset="0"/>
                <a:ea typeface="Calibri" panose="020F0502020204030204" pitchFamily="34" charset="0"/>
                <a:cs typeface="B Nazanin" pitchFamily="2" charset="-78"/>
              </a:rPr>
              <a:t>مهر، </a:t>
            </a:r>
            <a:r>
              <a:rPr lang="fa-IR" b="1" dirty="0">
                <a:solidFill>
                  <a:prstClr val="black"/>
                </a:solidFill>
                <a:latin typeface="Calibri" panose="020F0502020204030204" pitchFamily="34" charset="0"/>
                <a:ea typeface="Calibri" panose="020F0502020204030204" pitchFamily="34" charset="0"/>
                <a:cs typeface="B Nazanin" pitchFamily="2" charset="-78"/>
              </a:rPr>
              <a:t>امضا، تاریخ و شماره معاونت آموزشی دانشگاه </a:t>
            </a:r>
            <a:endParaRPr lang="fa-IR" b="1" dirty="0" smtClean="0">
              <a:solidFill>
                <a:prstClr val="black"/>
              </a:solidFill>
              <a:latin typeface="Calibri" panose="020F0502020204030204" pitchFamily="34" charset="0"/>
              <a:ea typeface="Calibri" panose="020F0502020204030204" pitchFamily="34" charset="0"/>
              <a:cs typeface="B Nazanin" pitchFamily="2" charset="-78"/>
            </a:endParaRPr>
          </a:p>
          <a:p>
            <a:pPr marL="457200" lvl="0" indent="-457200" algn="r" defTabSz="914400">
              <a:spcBef>
                <a:spcPts val="0"/>
              </a:spcBef>
              <a:buClrTx/>
              <a:buFont typeface="+mj-lt"/>
              <a:buAutoNum type="arabicPeriod"/>
            </a:pPr>
            <a:r>
              <a:rPr lang="fa-IR" b="1" dirty="0" smtClean="0">
                <a:solidFill>
                  <a:prstClr val="black"/>
                </a:solidFill>
                <a:latin typeface="Calibri" panose="020F0502020204030204" pitchFamily="34" charset="0"/>
                <a:ea typeface="Calibri" panose="020F0502020204030204" pitchFamily="34" charset="0"/>
                <a:cs typeface="B Nazanin" pitchFamily="2" charset="-78"/>
              </a:rPr>
              <a:t>حکم </a:t>
            </a:r>
            <a:r>
              <a:rPr lang="fa-IR" b="1" dirty="0">
                <a:solidFill>
                  <a:prstClr val="black"/>
                </a:solidFill>
                <a:latin typeface="Calibri" panose="020F0502020204030204" pitchFamily="34" charset="0"/>
                <a:ea typeface="Calibri" panose="020F0502020204030204" pitchFamily="34" charset="0"/>
                <a:cs typeface="B Nazanin" pitchFamily="2" charset="-78"/>
              </a:rPr>
              <a:t>کارگزینی سال </a:t>
            </a:r>
            <a:r>
              <a:rPr lang="fa-IR" b="1" dirty="0" smtClean="0">
                <a:solidFill>
                  <a:prstClr val="black"/>
                </a:solidFill>
                <a:latin typeface="Calibri" panose="020F0502020204030204" pitchFamily="34" charset="0"/>
                <a:ea typeface="Calibri" panose="020F0502020204030204" pitchFamily="34" charset="0"/>
                <a:cs typeface="B Nazanin" pitchFamily="2" charset="-78"/>
              </a:rPr>
              <a:t>جاری</a:t>
            </a:r>
          </a:p>
          <a:p>
            <a:pPr marL="457200" lvl="0" indent="-457200" algn="r" defTabSz="914400">
              <a:spcBef>
                <a:spcPts val="0"/>
              </a:spcBef>
              <a:buClrTx/>
              <a:buFont typeface="+mj-lt"/>
              <a:buAutoNum type="arabicPeriod"/>
            </a:pPr>
            <a:r>
              <a:rPr lang="fa-IR" b="1" dirty="0" smtClean="0">
                <a:solidFill>
                  <a:prstClr val="black"/>
                </a:solidFill>
                <a:latin typeface="Calibri" panose="020F0502020204030204" pitchFamily="34" charset="0"/>
                <a:ea typeface="Calibri" panose="020F0502020204030204" pitchFamily="34" charset="0"/>
                <a:cs typeface="B Nazanin" pitchFamily="2" charset="-78"/>
              </a:rPr>
              <a:t>تصاویر </a:t>
            </a:r>
            <a:r>
              <a:rPr lang="fa-IR" b="1" dirty="0">
                <a:solidFill>
                  <a:prstClr val="black"/>
                </a:solidFill>
                <a:latin typeface="Calibri" panose="020F0502020204030204" pitchFamily="34" charset="0"/>
                <a:ea typeface="Calibri" panose="020F0502020204030204" pitchFamily="34" charset="0"/>
                <a:cs typeface="B Nazanin" pitchFamily="2" charset="-78"/>
              </a:rPr>
              <a:t>کلیه صفحات شناسنامه عضو هیات علمی و </a:t>
            </a:r>
            <a:r>
              <a:rPr lang="fa-IR" b="1" dirty="0" smtClean="0">
                <a:solidFill>
                  <a:prstClr val="black"/>
                </a:solidFill>
                <a:latin typeface="Calibri" panose="020F0502020204030204" pitchFamily="34" charset="0"/>
                <a:ea typeface="Calibri" panose="020F0502020204030204" pitchFamily="34" charset="0"/>
                <a:cs typeface="B Nazanin" pitchFamily="2" charset="-78"/>
              </a:rPr>
              <a:t>داوطلب</a:t>
            </a:r>
          </a:p>
          <a:p>
            <a:pPr lvl="0" algn="r" defTabSz="914400">
              <a:spcBef>
                <a:spcPts val="0"/>
              </a:spcBef>
              <a:buClrTx/>
            </a:pPr>
            <a:endParaRPr lang="en-US" b="1" dirty="0">
              <a:solidFill>
                <a:prstClr val="black"/>
              </a:solidFill>
              <a:latin typeface="Calibri" panose="020F0502020204030204" pitchFamily="34" charset="0"/>
              <a:ea typeface="Calibri" panose="020F0502020204030204" pitchFamily="34" charset="0"/>
              <a:cs typeface="B Nazanin" pitchFamily="2" charset="-78"/>
            </a:endParaRPr>
          </a:p>
          <a:p>
            <a:pPr lvl="0" algn="just" defTabSz="914400">
              <a:lnSpc>
                <a:spcPct val="150000"/>
              </a:lnSpc>
              <a:spcBef>
                <a:spcPts val="0"/>
              </a:spcBef>
              <a:buClrTx/>
            </a:pPr>
            <a:r>
              <a:rPr lang="fa-IR" b="1" dirty="0" smtClean="0">
                <a:solidFill>
                  <a:prstClr val="black"/>
                </a:solidFill>
                <a:latin typeface="Calibri" panose="020F0502020204030204" pitchFamily="34" charset="0"/>
                <a:ea typeface="Calibri" panose="020F0502020204030204" pitchFamily="34" charset="0"/>
                <a:cs typeface="B Nazanin" pitchFamily="2" charset="-78"/>
              </a:rPr>
              <a:t>نتیجه </a:t>
            </a:r>
            <a:r>
              <a:rPr lang="fa-IR" b="1" dirty="0">
                <a:solidFill>
                  <a:prstClr val="black"/>
                </a:solidFill>
                <a:latin typeface="Calibri" panose="020F0502020204030204" pitchFamily="34" charset="0"/>
                <a:ea typeface="Calibri" panose="020F0502020204030204" pitchFamily="34" charset="0"/>
                <a:cs typeface="B Nazanin" pitchFamily="2" charset="-78"/>
              </a:rPr>
              <a:t>بررسی سازمان سنجش از طریق سامانه به متقاضی اعلام می شود و پس از صدور معرفی نامه؛ داوطلب می بایست بر اساس برنامه زمانی اعلام شده در سایت دانشگاه </a:t>
            </a:r>
            <a:r>
              <a:rPr lang="fa-IR" b="1" dirty="0" smtClean="0">
                <a:solidFill>
                  <a:prstClr val="black"/>
                </a:solidFill>
                <a:latin typeface="Calibri" panose="020F0502020204030204" pitchFamily="34" charset="0"/>
                <a:ea typeface="Calibri" panose="020F0502020204030204" pitchFamily="34" charset="0"/>
                <a:cs typeface="B Nazanin" pitchFamily="2" charset="-78"/>
              </a:rPr>
              <a:t>مقصد، </a:t>
            </a:r>
            <a:r>
              <a:rPr lang="fa-IR" b="1" dirty="0">
                <a:solidFill>
                  <a:prstClr val="black"/>
                </a:solidFill>
                <a:latin typeface="Calibri" panose="020F0502020204030204" pitchFamily="34" charset="0"/>
                <a:ea typeface="Calibri" panose="020F0502020204030204" pitchFamily="34" charset="0"/>
                <a:cs typeface="B Nazanin" pitchFamily="2" charset="-78"/>
              </a:rPr>
              <a:t>نسبت به ثبت نام الکترونیکی اقدام و با اصل مدارک مندرج در دستورالعمل ثبت </a:t>
            </a:r>
            <a:r>
              <a:rPr lang="fa-IR" b="1" dirty="0" smtClean="0">
                <a:solidFill>
                  <a:prstClr val="black"/>
                </a:solidFill>
                <a:latin typeface="Calibri" panose="020F0502020204030204" pitchFamily="34" charset="0"/>
                <a:ea typeface="Calibri" panose="020F0502020204030204" pitchFamily="34" charset="0"/>
                <a:cs typeface="B Nazanin" pitchFamily="2" charset="-78"/>
              </a:rPr>
              <a:t>نامی، </a:t>
            </a:r>
            <a:r>
              <a:rPr lang="fa-IR" b="1" dirty="0">
                <a:solidFill>
                  <a:prstClr val="black"/>
                </a:solidFill>
                <a:latin typeface="Calibri" panose="020F0502020204030204" pitchFamily="34" charset="0"/>
                <a:ea typeface="Calibri" panose="020F0502020204030204" pitchFamily="34" charset="0"/>
                <a:cs typeface="B Nazanin" pitchFamily="2" charset="-78"/>
              </a:rPr>
              <a:t>برای تشکیل پرونده و مطابقت مدارک به </a:t>
            </a:r>
            <a:r>
              <a:rPr lang="fa-IR" b="1" dirty="0" smtClean="0">
                <a:solidFill>
                  <a:prstClr val="black"/>
                </a:solidFill>
                <a:latin typeface="Calibri" panose="020F0502020204030204" pitchFamily="34" charset="0"/>
                <a:ea typeface="Calibri" panose="020F0502020204030204" pitchFamily="34" charset="0"/>
                <a:cs typeface="B Nazanin" pitchFamily="2" charset="-78"/>
              </a:rPr>
              <a:t>اداره ثبت نام و پذیرش دانشگاه </a:t>
            </a:r>
            <a:r>
              <a:rPr lang="fa-IR" b="1" dirty="0">
                <a:solidFill>
                  <a:prstClr val="black"/>
                </a:solidFill>
                <a:latin typeface="Calibri" panose="020F0502020204030204" pitchFamily="34" charset="0"/>
                <a:ea typeface="Calibri" panose="020F0502020204030204" pitchFamily="34" charset="0"/>
                <a:cs typeface="B Nazanin" pitchFamily="2" charset="-78"/>
              </a:rPr>
              <a:t>مقصد مراجعه نماید</a:t>
            </a:r>
            <a:r>
              <a:rPr lang="fa-IR" b="1" dirty="0" smtClean="0">
                <a:solidFill>
                  <a:srgbClr val="000000"/>
                </a:solidFill>
                <a:latin typeface="Calibri" panose="020F0502020204030204" pitchFamily="34" charset="0"/>
                <a:ea typeface="Calibri" panose="020F0502020204030204" pitchFamily="34" charset="0"/>
                <a:cs typeface="B Nazanin" pitchFamily="2" charset="-78"/>
              </a:rPr>
              <a:t>.</a:t>
            </a:r>
          </a:p>
          <a:p>
            <a:pPr lvl="0" algn="just" defTabSz="914400">
              <a:spcBef>
                <a:spcPts val="0"/>
              </a:spcBef>
              <a:buClrTx/>
            </a:pPr>
            <a:endParaRPr lang="fa-IR" b="1" dirty="0">
              <a:solidFill>
                <a:prstClr val="black"/>
              </a:solidFill>
              <a:cs typeface="B Nazanin" pitchFamily="2" charset="-78"/>
            </a:endParaRPr>
          </a:p>
          <a:p>
            <a:pPr lvl="0" algn="just" defTabSz="914400">
              <a:spcBef>
                <a:spcPts val="0"/>
              </a:spcBef>
              <a:spcAft>
                <a:spcPts val="1000"/>
              </a:spcAft>
              <a:buClrTx/>
            </a:pPr>
            <a:r>
              <a:rPr lang="fa-IR" b="1" dirty="0" smtClean="0">
                <a:solidFill>
                  <a:srgbClr val="FF0000"/>
                </a:solidFill>
                <a:latin typeface="Calibri" panose="020F0502020204030204" pitchFamily="34" charset="0"/>
                <a:ea typeface="Calibri" panose="020F0502020204030204" pitchFamily="34" charset="0"/>
                <a:cs typeface="B Nazanin" pitchFamily="2" charset="-78"/>
              </a:rPr>
              <a:t>نکات </a:t>
            </a:r>
            <a:r>
              <a:rPr lang="fa-IR" b="1" dirty="0">
                <a:solidFill>
                  <a:srgbClr val="FF0000"/>
                </a:solidFill>
                <a:latin typeface="Calibri" panose="020F0502020204030204" pitchFamily="34" charset="0"/>
                <a:ea typeface="Calibri" panose="020F0502020204030204" pitchFamily="34" charset="0"/>
                <a:cs typeface="B Nazanin" pitchFamily="2" charset="-78"/>
              </a:rPr>
              <a:t>مهم:</a:t>
            </a:r>
            <a:r>
              <a:rPr lang="fa-IR" b="1" dirty="0">
                <a:solidFill>
                  <a:srgbClr val="000000"/>
                </a:solidFill>
                <a:latin typeface="Calibri" panose="020F0502020204030204" pitchFamily="34" charset="0"/>
                <a:ea typeface="Calibri" panose="020F0502020204030204" pitchFamily="34" charset="0"/>
                <a:cs typeface="B Nazanin" pitchFamily="2" charset="-78"/>
              </a:rPr>
              <a:t> </a:t>
            </a:r>
            <a:r>
              <a:rPr lang="fa-IR" b="1" dirty="0" smtClean="0">
                <a:solidFill>
                  <a:srgbClr val="FF0000"/>
                </a:solidFill>
                <a:latin typeface="Calibri" panose="020F0502020204030204" pitchFamily="34" charset="0"/>
                <a:ea typeface="Calibri" panose="020F0502020204030204" pitchFamily="34" charset="0"/>
                <a:cs typeface="B Nazanin" pitchFamily="2" charset="-78"/>
              </a:rPr>
              <a:t> </a:t>
            </a:r>
          </a:p>
          <a:p>
            <a:pPr marL="342900" lvl="0" indent="-342900" algn="just" defTabSz="914400">
              <a:spcBef>
                <a:spcPts val="0"/>
              </a:spcBef>
              <a:spcAft>
                <a:spcPts val="1000"/>
              </a:spcAft>
              <a:buClrTx/>
              <a:buFont typeface="Arial" pitchFamily="34" charset="0"/>
              <a:buChar char="•"/>
            </a:pPr>
            <a:r>
              <a:rPr lang="fa-IR" b="1" dirty="0" smtClean="0">
                <a:solidFill>
                  <a:prstClr val="black"/>
                </a:solidFill>
                <a:latin typeface="Calibri" panose="020F0502020204030204" pitchFamily="34" charset="0"/>
                <a:ea typeface="Calibri" panose="020F0502020204030204" pitchFamily="34" charset="0"/>
                <a:cs typeface="B Nazanin" pitchFamily="2" charset="-78"/>
              </a:rPr>
              <a:t>معرفی </a:t>
            </a:r>
            <a:r>
              <a:rPr lang="fa-IR" b="1" dirty="0">
                <a:solidFill>
                  <a:prstClr val="black"/>
                </a:solidFill>
                <a:latin typeface="Calibri" panose="020F0502020204030204" pitchFamily="34" charset="0"/>
                <a:ea typeface="Calibri" panose="020F0502020204030204" pitchFamily="34" charset="0"/>
                <a:cs typeface="B Nazanin" pitchFamily="2" charset="-78"/>
              </a:rPr>
              <a:t>نامه رسمی عضو هیات علمی باید بصورت تایپ شده وهمراه با مهر وامضای معاونت آموزشی دانشگاه محل خدمت باشد.</a:t>
            </a:r>
            <a:endParaRPr lang="en-US" b="1" dirty="0">
              <a:solidFill>
                <a:prstClr val="black"/>
              </a:solidFill>
              <a:latin typeface="Calibri" panose="020F0502020204030204" pitchFamily="34" charset="0"/>
              <a:ea typeface="Calibri" panose="020F0502020204030204" pitchFamily="34" charset="0"/>
              <a:cs typeface="B Nazanin" pitchFamily="2" charset="-78"/>
            </a:endParaRPr>
          </a:p>
          <a:p>
            <a:pPr marL="342900" lvl="0" indent="-342900" algn="just" defTabSz="914400">
              <a:spcBef>
                <a:spcPts val="0"/>
              </a:spcBef>
              <a:spcAft>
                <a:spcPts val="1000"/>
              </a:spcAft>
              <a:buClrTx/>
              <a:buFont typeface="Arial" pitchFamily="34" charset="0"/>
              <a:buChar char="•"/>
            </a:pPr>
            <a:r>
              <a:rPr lang="fa-IR" b="1" dirty="0" smtClean="0">
                <a:solidFill>
                  <a:schemeClr val="tx1"/>
                </a:solidFill>
                <a:latin typeface="Calibri" panose="020F0502020204030204" pitchFamily="34" charset="0"/>
                <a:ea typeface="Calibri" panose="020F0502020204030204" pitchFamily="34" charset="0"/>
                <a:cs typeface="B Nazanin" pitchFamily="2" charset="-78"/>
              </a:rPr>
              <a:t>مدارک </a:t>
            </a:r>
            <a:r>
              <a:rPr lang="fa-IR" b="1" dirty="0">
                <a:solidFill>
                  <a:schemeClr val="tx1"/>
                </a:solidFill>
                <a:latin typeface="Calibri" panose="020F0502020204030204" pitchFamily="34" charset="0"/>
                <a:ea typeface="Calibri" panose="020F0502020204030204" pitchFamily="34" charset="0"/>
                <a:cs typeface="B Nazanin" pitchFamily="2" charset="-78"/>
              </a:rPr>
              <a:t>مورد نیاز برای ثبت نام؛ علاوه بر اصل مدارک فوق همانند سایر پذیرفته شدگان در فایل ثبت نام و پذیرش به تفصیل بیان شده است. </a:t>
            </a:r>
            <a:endParaRPr lang="en-US" b="1" dirty="0">
              <a:solidFill>
                <a:schemeClr val="tx1"/>
              </a:solidFill>
              <a:latin typeface="Calibri" panose="020F0502020204030204" pitchFamily="34" charset="0"/>
              <a:ea typeface="Calibri" panose="020F0502020204030204" pitchFamily="34" charset="0"/>
              <a:cs typeface="B Nazanin" pitchFamily="2" charset="-78"/>
            </a:endParaRPr>
          </a:p>
          <a:p>
            <a:pPr algn="just">
              <a:lnSpc>
                <a:spcPct val="150000"/>
              </a:lnSpc>
            </a:pPr>
            <a:endParaRPr lang="fa-IR" sz="2000" b="1" dirty="0" smtClean="0">
              <a:solidFill>
                <a:schemeClr val="tx1"/>
              </a:solidFill>
              <a:latin typeface="Calibri" panose="020F0502020204030204" pitchFamily="34" charset="0"/>
              <a:ea typeface="Calibri" panose="020F0502020204030204" pitchFamily="34" charset="0"/>
              <a:cs typeface="B Mitra" panose="00000400000000000000" pitchFamily="2" charset="-78"/>
            </a:endParaRPr>
          </a:p>
          <a:p>
            <a:pPr algn="just">
              <a:lnSpc>
                <a:spcPct val="150000"/>
              </a:lnSpc>
            </a:pPr>
            <a:endParaRPr lang="en-US" sz="2000" b="1" dirty="0">
              <a:solidFill>
                <a:schemeClr val="tx1"/>
              </a:solidFill>
              <a:latin typeface="Calibri" panose="020F0502020204030204" pitchFamily="34" charset="0"/>
              <a:ea typeface="Calibri" panose="020F0502020204030204" pitchFamily="34" charset="0"/>
              <a:cs typeface="B Mitra" panose="00000400000000000000" pitchFamily="2" charset="-78"/>
            </a:endParaRPr>
          </a:p>
        </p:txBody>
      </p:sp>
      <p:sp>
        <p:nvSpPr>
          <p:cNvPr id="5" name="TextBox 4"/>
          <p:cNvSpPr txBox="1"/>
          <p:nvPr/>
        </p:nvSpPr>
        <p:spPr>
          <a:xfrm rot="5400000">
            <a:off x="8510957" y="3225580"/>
            <a:ext cx="6288259" cy="369332"/>
          </a:xfrm>
          <a:prstGeom prst="rect">
            <a:avLst/>
          </a:prstGeom>
          <a:solidFill>
            <a:schemeClr val="tx2">
              <a:lumMod val="60000"/>
              <a:lumOff val="40000"/>
            </a:schemeClr>
          </a:solidFill>
        </p:spPr>
        <p:txBody>
          <a:bodyPr wrap="square" rtlCol="1">
            <a:spAutoFit/>
          </a:bodyPr>
          <a:lstStyle/>
          <a:p>
            <a:pPr algn="ctr">
              <a:spcBef>
                <a:spcPts val="1200"/>
              </a:spcBef>
              <a:spcAft>
                <a:spcPts val="1200"/>
              </a:spcAft>
            </a:pPr>
            <a:r>
              <a:rPr lang="fa-IR" dirty="0">
                <a:solidFill>
                  <a:schemeClr val="bg1"/>
                </a:solidFill>
                <a:effectLst>
                  <a:outerShdw blurRad="38100" dist="38100" dir="2700000" algn="tl">
                    <a:srgbClr val="000000">
                      <a:alpha val="43137"/>
                    </a:srgbClr>
                  </a:outerShdw>
                </a:effectLst>
                <a:cs typeface="B Titr" panose="00000700000000000000" pitchFamily="2" charset="-78"/>
              </a:rPr>
              <a:t>دانشگاه علامه طباطبائی – مدیریت خدمات آموزشی </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0804" y="266118"/>
            <a:ext cx="865623" cy="899615"/>
          </a:xfrm>
          <a:prstGeom prst="rect">
            <a:avLst/>
          </a:prstGeom>
        </p:spPr>
      </p:pic>
    </p:spTree>
    <p:extLst>
      <p:ext uri="{BB962C8B-B14F-4D97-AF65-F5344CB8AC3E}">
        <p14:creationId xmlns:p14="http://schemas.microsoft.com/office/powerpoint/2010/main" val="30855654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38985" y="394678"/>
            <a:ext cx="6701051" cy="519722"/>
          </a:xfrm>
        </p:spPr>
        <p:txBody>
          <a:bodyPr>
            <a:normAutofit/>
          </a:bodyPr>
          <a:lstStyle/>
          <a:p>
            <a:pPr algn="ctr"/>
            <a:r>
              <a:rPr lang="fa-IR" sz="2400" b="1" dirty="0">
                <a:cs typeface="B Titr"/>
              </a:rPr>
              <a:t>انتقال مشروط فرزندان اعضای هیات علمی</a:t>
            </a:r>
            <a:endParaRPr lang="en-US" sz="2400" b="1" dirty="0">
              <a:cs typeface="B Titr"/>
            </a:endParaRPr>
          </a:p>
        </p:txBody>
      </p:sp>
      <p:sp>
        <p:nvSpPr>
          <p:cNvPr id="3" name="Subtitle 2"/>
          <p:cNvSpPr>
            <a:spLocks noGrp="1"/>
          </p:cNvSpPr>
          <p:nvPr>
            <p:ph type="subTitle" idx="1"/>
          </p:nvPr>
        </p:nvSpPr>
        <p:spPr>
          <a:xfrm>
            <a:off x="1319133" y="1433782"/>
            <a:ext cx="10225963" cy="4502997"/>
          </a:xfrm>
        </p:spPr>
        <p:txBody>
          <a:bodyPr>
            <a:noAutofit/>
          </a:bodyPr>
          <a:lstStyle/>
          <a:p>
            <a:pPr algn="just">
              <a:lnSpc>
                <a:spcPct val="150000"/>
              </a:lnSpc>
            </a:pPr>
            <a:r>
              <a:rPr lang="fa-IR" sz="2000" b="1" dirty="0">
                <a:solidFill>
                  <a:schemeClr val="tx1"/>
                </a:solidFill>
                <a:latin typeface="Calibri" panose="020F0502020204030204" pitchFamily="34" charset="0"/>
                <a:ea typeface="Calibri" panose="020F0502020204030204" pitchFamily="34" charset="0"/>
                <a:cs typeface="B Nazanin" panose="00000400000000000000" pitchFamily="2" charset="-78"/>
              </a:rPr>
              <a:t>اگرفرزند هیات علمی دارای حد نصاب لازم برای انتقال نباشد در صورت احراز سایر شرایط مندرج در دستورالعمل نقل و انتقال فرزندان اعضای هیات علمی؛ سازمان سنجش آموزش کشور داوطلب را بصورت </a:t>
            </a:r>
            <a:r>
              <a:rPr lang="fa-IR" sz="2000" b="1" dirty="0">
                <a:solidFill>
                  <a:srgbClr val="FF0000"/>
                </a:solidFill>
                <a:latin typeface="Calibri" panose="020F0502020204030204" pitchFamily="34" charset="0"/>
                <a:ea typeface="Calibri" panose="020F0502020204030204" pitchFamily="34" charset="0"/>
                <a:cs typeface="B Nazanin" panose="00000400000000000000" pitchFamily="2" charset="-78"/>
              </a:rPr>
              <a:t>انتقال مشروط </a:t>
            </a:r>
            <a:r>
              <a:rPr lang="fa-IR" sz="2000" b="1" dirty="0">
                <a:solidFill>
                  <a:schemeClr val="tx1"/>
                </a:solidFill>
                <a:latin typeface="Calibri" panose="020F0502020204030204" pitchFamily="34" charset="0"/>
                <a:ea typeface="Calibri" panose="020F0502020204030204" pitchFamily="34" charset="0"/>
                <a:cs typeface="B Nazanin" panose="00000400000000000000" pitchFamily="2" charset="-78"/>
              </a:rPr>
              <a:t>به دانشگاه مقصد ( لزوما باید در شهر محل خدمت عضو هیات علمی باشد) معرفی می نماید. تبدیل انتقال مشروط به انتقال دائم منوط به </a:t>
            </a:r>
            <a:r>
              <a:rPr lang="fa-IR" sz="2000" b="1" dirty="0">
                <a:solidFill>
                  <a:srgbClr val="FF0000"/>
                </a:solidFill>
                <a:latin typeface="Calibri" panose="020F0502020204030204" pitchFamily="34" charset="0"/>
                <a:ea typeface="Calibri" panose="020F0502020204030204" pitchFamily="34" charset="0"/>
                <a:cs typeface="B Nazanin" panose="00000400000000000000" pitchFamily="2" charset="-78"/>
              </a:rPr>
              <a:t>احراز وضعیت علمی مناسب طی حداقل دو ترم اول تحصیلی </a:t>
            </a:r>
            <a:r>
              <a:rPr lang="fa-IR" sz="2000" b="1" dirty="0">
                <a:solidFill>
                  <a:schemeClr val="tx1"/>
                </a:solidFill>
                <a:latin typeface="Calibri" panose="020F0502020204030204" pitchFamily="34" charset="0"/>
                <a:ea typeface="Calibri" panose="020F0502020204030204" pitchFamily="34" charset="0"/>
                <a:cs typeface="B Nazanin" panose="00000400000000000000" pitchFamily="2" charset="-78"/>
              </a:rPr>
              <a:t>به تشخیص کمیسیون بررسی موارد خاص </a:t>
            </a:r>
            <a:r>
              <a:rPr lang="fa-IR" sz="2000" b="1" dirty="0">
                <a:solidFill>
                  <a:srgbClr val="FF0000"/>
                </a:solidFill>
                <a:latin typeface="Calibri" panose="020F0502020204030204" pitchFamily="34" charset="0"/>
                <a:ea typeface="Calibri" panose="020F0502020204030204" pitchFamily="34" charset="0"/>
                <a:cs typeface="B Nazanin" panose="00000400000000000000" pitchFamily="2" charset="-78"/>
              </a:rPr>
              <a:t>دانشگاه مقصد</a:t>
            </a:r>
            <a:r>
              <a:rPr lang="fa-IR" sz="2000" b="1" dirty="0">
                <a:solidFill>
                  <a:schemeClr val="tx1"/>
                </a:solidFill>
                <a:latin typeface="Calibri" panose="020F0502020204030204" pitchFamily="34" charset="0"/>
                <a:ea typeface="Calibri" panose="020F0502020204030204" pitchFamily="34" charset="0"/>
                <a:cs typeface="B Nazanin" panose="00000400000000000000" pitchFamily="2" charset="-78"/>
              </a:rPr>
              <a:t> است</a:t>
            </a:r>
            <a:r>
              <a:rPr lang="fa-IR" sz="2000" b="1" dirty="0" smtClean="0">
                <a:solidFill>
                  <a:schemeClr val="tx1"/>
                </a:solidFill>
                <a:latin typeface="Calibri" panose="020F0502020204030204" pitchFamily="34" charset="0"/>
                <a:ea typeface="Calibri" panose="020F0502020204030204" pitchFamily="34" charset="0"/>
                <a:cs typeface="B Nazanin" panose="00000400000000000000" pitchFamily="2" charset="-78"/>
              </a:rPr>
              <a:t>.</a:t>
            </a:r>
          </a:p>
          <a:p>
            <a:pPr algn="just">
              <a:lnSpc>
                <a:spcPct val="150000"/>
              </a:lnSpc>
            </a:pPr>
            <a:endParaRPr lang="en-US" sz="2000" b="1" dirty="0">
              <a:solidFill>
                <a:schemeClr val="tx1"/>
              </a:solidFill>
              <a:latin typeface="Calibri" panose="020F0502020204030204" pitchFamily="34" charset="0"/>
              <a:ea typeface="Calibri" panose="020F0502020204030204" pitchFamily="34" charset="0"/>
              <a:cs typeface="B Nazanin" panose="00000400000000000000" pitchFamily="2" charset="-78"/>
            </a:endParaRPr>
          </a:p>
          <a:p>
            <a:pPr algn="just">
              <a:lnSpc>
                <a:spcPct val="150000"/>
              </a:lnSpc>
            </a:pPr>
            <a:r>
              <a:rPr lang="fa-IR" sz="2000" b="1" dirty="0">
                <a:solidFill>
                  <a:schemeClr val="tx1"/>
                </a:solidFill>
                <a:latin typeface="Calibri" panose="020F0502020204030204" pitchFamily="34" charset="0"/>
                <a:ea typeface="Calibri" panose="020F0502020204030204" pitchFamily="34" charset="0"/>
                <a:cs typeface="B Nazanin" panose="00000400000000000000" pitchFamily="2" charset="-78"/>
              </a:rPr>
              <a:t>در دوره انتقال مشروط دانشجو در دانشگاه مقصد واحد می گیرد و لزومی ندارد از دانشگاه مبدا فرم میهمان اخذ </a:t>
            </a:r>
            <a:r>
              <a:rPr lang="fa-IR" sz="2000" b="1" dirty="0" smtClean="0">
                <a:solidFill>
                  <a:schemeClr val="tx1"/>
                </a:solidFill>
                <a:latin typeface="Calibri" panose="020F0502020204030204" pitchFamily="34" charset="0"/>
                <a:ea typeface="Calibri" panose="020F0502020204030204" pitchFamily="34" charset="0"/>
                <a:cs typeface="B Nazanin" panose="00000400000000000000" pitchFamily="2" charset="-78"/>
              </a:rPr>
              <a:t>نماید؛ </a:t>
            </a:r>
            <a:r>
              <a:rPr lang="fa-IR" sz="2000" b="1" dirty="0">
                <a:solidFill>
                  <a:schemeClr val="tx1"/>
                </a:solidFill>
                <a:latin typeface="Calibri" panose="020F0502020204030204" pitchFamily="34" charset="0"/>
                <a:ea typeface="Calibri" panose="020F0502020204030204" pitchFamily="34" charset="0"/>
                <a:cs typeface="B Nazanin" panose="00000400000000000000" pitchFamily="2" charset="-78"/>
              </a:rPr>
              <a:t>در صورتی که این داوطلبان نتوانند طی حداقل دو ترم از وضعیت علمی مناسبی برخوردار شوند بایستی به دانشگاه مبدا مراجعه </a:t>
            </a:r>
            <a:r>
              <a:rPr lang="fa-IR" sz="2000" b="1" dirty="0" smtClean="0">
                <a:solidFill>
                  <a:schemeClr val="tx1"/>
                </a:solidFill>
                <a:latin typeface="Calibri" panose="020F0502020204030204" pitchFamily="34" charset="0"/>
                <a:ea typeface="Calibri" panose="020F0502020204030204" pitchFamily="34" charset="0"/>
                <a:cs typeface="B Nazanin" panose="00000400000000000000" pitchFamily="2" charset="-78"/>
              </a:rPr>
              <a:t>و ادامه </a:t>
            </a:r>
            <a:r>
              <a:rPr lang="fa-IR" sz="2000" b="1" dirty="0">
                <a:solidFill>
                  <a:schemeClr val="tx1"/>
                </a:solidFill>
                <a:latin typeface="Calibri" panose="020F0502020204030204" pitchFamily="34" charset="0"/>
                <a:ea typeface="Calibri" panose="020F0502020204030204" pitchFamily="34" charset="0"/>
                <a:cs typeface="B Nazanin" panose="00000400000000000000" pitchFamily="2" charset="-78"/>
              </a:rPr>
              <a:t>تحصیل دهند.</a:t>
            </a:r>
            <a:endParaRPr lang="en-US" sz="2000" b="1" dirty="0">
              <a:solidFill>
                <a:schemeClr val="tx1"/>
              </a:solidFill>
              <a:latin typeface="Calibri" panose="020F0502020204030204" pitchFamily="34" charset="0"/>
              <a:ea typeface="Calibri" panose="020F0502020204030204" pitchFamily="34" charset="0"/>
              <a:cs typeface="B Nazanin" panose="00000400000000000000" pitchFamily="2" charset="-78"/>
            </a:endParaRPr>
          </a:p>
          <a:p>
            <a:pPr algn="just">
              <a:lnSpc>
                <a:spcPct val="150000"/>
              </a:lnSpc>
            </a:pPr>
            <a:r>
              <a:rPr lang="en-US" sz="2000" b="1" dirty="0">
                <a:solidFill>
                  <a:schemeClr val="tx1"/>
                </a:solidFill>
                <a:latin typeface="Calibri" panose="020F0502020204030204" pitchFamily="34" charset="0"/>
                <a:ea typeface="Calibri" panose="020F0502020204030204" pitchFamily="34" charset="0"/>
                <a:cs typeface="B Nazanin" panose="00000400000000000000" pitchFamily="2" charset="-78"/>
              </a:rPr>
              <a:t> </a:t>
            </a:r>
          </a:p>
          <a:p>
            <a:pPr algn="just">
              <a:lnSpc>
                <a:spcPct val="150000"/>
              </a:lnSpc>
              <a:spcBef>
                <a:spcPts val="600"/>
              </a:spcBef>
            </a:pPr>
            <a:endParaRPr lang="en-US" sz="2400" b="1" dirty="0">
              <a:solidFill>
                <a:schemeClr val="tx1"/>
              </a:solidFill>
              <a:cs typeface="B Mitra" panose="00000400000000000000" pitchFamily="2" charset="-78"/>
            </a:endParaRPr>
          </a:p>
        </p:txBody>
      </p:sp>
      <p:sp>
        <p:nvSpPr>
          <p:cNvPr id="5" name="TextBox 4"/>
          <p:cNvSpPr txBox="1"/>
          <p:nvPr/>
        </p:nvSpPr>
        <p:spPr>
          <a:xfrm rot="5400000">
            <a:off x="8688379" y="3225580"/>
            <a:ext cx="6288259" cy="369332"/>
          </a:xfrm>
          <a:prstGeom prst="rect">
            <a:avLst/>
          </a:prstGeom>
          <a:solidFill>
            <a:schemeClr val="tx2">
              <a:lumMod val="60000"/>
              <a:lumOff val="40000"/>
            </a:schemeClr>
          </a:solidFill>
        </p:spPr>
        <p:txBody>
          <a:bodyPr wrap="square" rtlCol="1">
            <a:spAutoFit/>
          </a:bodyPr>
          <a:lstStyle/>
          <a:p>
            <a:pPr algn="ctr">
              <a:spcBef>
                <a:spcPts val="1200"/>
              </a:spcBef>
              <a:spcAft>
                <a:spcPts val="1200"/>
              </a:spcAft>
            </a:pPr>
            <a:r>
              <a:rPr lang="fa-IR" dirty="0">
                <a:solidFill>
                  <a:schemeClr val="bg1"/>
                </a:solidFill>
                <a:effectLst>
                  <a:outerShdw blurRad="38100" dist="38100" dir="2700000" algn="tl">
                    <a:srgbClr val="000000">
                      <a:alpha val="43137"/>
                    </a:srgbClr>
                  </a:outerShdw>
                </a:effectLst>
                <a:cs typeface="B Titr" panose="00000700000000000000" pitchFamily="2" charset="-78"/>
              </a:rPr>
              <a:t>دانشگاه علامه طباطبائی – مدیریت خدمات آموزشی </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5095" y="266118"/>
            <a:ext cx="865623" cy="899615"/>
          </a:xfrm>
          <a:prstGeom prst="rect">
            <a:avLst/>
          </a:prstGeom>
        </p:spPr>
      </p:pic>
    </p:spTree>
    <p:extLst>
      <p:ext uri="{BB962C8B-B14F-4D97-AF65-F5344CB8AC3E}">
        <p14:creationId xmlns:p14="http://schemas.microsoft.com/office/powerpoint/2010/main" val="14939726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485993" y="423769"/>
            <a:ext cx="7751075" cy="1084746"/>
          </a:xfrm>
        </p:spPr>
        <p:txBody>
          <a:bodyPr>
            <a:noAutofit/>
          </a:bodyPr>
          <a:lstStyle/>
          <a:p>
            <a:pPr algn="r"/>
            <a:r>
              <a:rPr lang="fa-IR" sz="2800" b="1" dirty="0" smtClean="0">
                <a:cs typeface="B Mitra" panose="00000400000000000000" pitchFamily="2" charset="-78"/>
              </a:rPr>
              <a:t/>
            </a:r>
            <a:br>
              <a:rPr lang="fa-IR" sz="2800" b="1" dirty="0" smtClean="0">
                <a:cs typeface="B Mitra" panose="00000400000000000000" pitchFamily="2" charset="-78"/>
              </a:rPr>
            </a:br>
            <a:r>
              <a:rPr lang="fa-IR" sz="2800" b="1" dirty="0">
                <a:cs typeface="B Titr"/>
              </a:rPr>
              <a:t>شرایط و ضوابط انتقال فرزندان اعضای هیات علمی:</a:t>
            </a:r>
            <a:r>
              <a:rPr lang="en-US" sz="2800" dirty="0"/>
              <a:t/>
            </a:r>
            <a:br>
              <a:rPr lang="en-US" sz="2800" dirty="0"/>
            </a:br>
            <a:endParaRPr lang="en-US" sz="2800" dirty="0">
              <a:cs typeface="B Mitra" panose="00000400000000000000" pitchFamily="2" charset="-78"/>
            </a:endParaRPr>
          </a:p>
        </p:txBody>
      </p:sp>
      <p:sp>
        <p:nvSpPr>
          <p:cNvPr id="6" name="Subtitle 5"/>
          <p:cNvSpPr>
            <a:spLocks noGrp="1"/>
          </p:cNvSpPr>
          <p:nvPr>
            <p:ph type="subTitle" idx="1"/>
          </p:nvPr>
        </p:nvSpPr>
        <p:spPr>
          <a:xfrm>
            <a:off x="518617" y="1437223"/>
            <a:ext cx="10809027" cy="5226336"/>
          </a:xfrm>
        </p:spPr>
        <p:txBody>
          <a:bodyPr>
            <a:normAutofit lnSpcReduction="10000"/>
          </a:bodyPr>
          <a:lstStyle/>
          <a:p>
            <a:pPr marL="457200" lvl="0" indent="-457200" algn="just">
              <a:lnSpc>
                <a:spcPct val="150000"/>
              </a:lnSpc>
              <a:buFont typeface="Wingdings" pitchFamily="2" charset="2"/>
              <a:buChar char="v"/>
            </a:pPr>
            <a:r>
              <a:rPr lang="fa-IR" b="1" dirty="0">
                <a:solidFill>
                  <a:schemeClr val="tx1"/>
                </a:solidFill>
                <a:latin typeface="B Mitra"/>
                <a:ea typeface="Calibri" panose="020F0502020204030204" pitchFamily="34" charset="0"/>
                <a:cs typeface="B Nazanin" pitchFamily="2" charset="-78"/>
              </a:rPr>
              <a:t>استفاده از تسهیلات فرزندان اعضای هیات علمی فقط برای یکبار به ازای هر بار قبولی در آزمون مجاز است و حداکثر تا پایان ترم اول امکانپذیر است؛</a:t>
            </a:r>
            <a:endParaRPr lang="en-US" b="1" dirty="0">
              <a:solidFill>
                <a:schemeClr val="tx1"/>
              </a:solidFill>
              <a:latin typeface="B Mitra"/>
              <a:ea typeface="Calibri" panose="020F0502020204030204" pitchFamily="34" charset="0"/>
              <a:cs typeface="B Nazanin" pitchFamily="2" charset="-78"/>
            </a:endParaRPr>
          </a:p>
          <a:p>
            <a:pPr marL="457200" lvl="0" indent="-457200" algn="just">
              <a:lnSpc>
                <a:spcPct val="150000"/>
              </a:lnSpc>
              <a:buFont typeface="Wingdings" pitchFamily="2" charset="2"/>
              <a:buChar char="v"/>
            </a:pPr>
            <a:r>
              <a:rPr lang="fa-IR" b="1" dirty="0">
                <a:solidFill>
                  <a:schemeClr val="tx1"/>
                </a:solidFill>
                <a:latin typeface="B Mitra"/>
                <a:ea typeface="Calibri" panose="020F0502020204030204" pitchFamily="34" charset="0"/>
                <a:cs typeface="B Nazanin" panose="00000400000000000000" pitchFamily="2" charset="-78"/>
              </a:rPr>
              <a:t>دانشگاه ها موظفند از فرزندان اعضای هیات علمی که از طرف سازمان سنجش آموزش کشور معرفی می شوند، ثبت نام بعمل آورند؛ </a:t>
            </a:r>
            <a:endParaRPr lang="en-US" b="1" dirty="0">
              <a:solidFill>
                <a:schemeClr val="tx1"/>
              </a:solidFill>
              <a:latin typeface="B Mitra"/>
              <a:ea typeface="Calibri" panose="020F0502020204030204" pitchFamily="34" charset="0"/>
              <a:cs typeface="B Nazanin" panose="00000400000000000000" pitchFamily="2" charset="-78"/>
            </a:endParaRPr>
          </a:p>
          <a:p>
            <a:pPr marL="457200" lvl="0" indent="-457200" algn="just">
              <a:lnSpc>
                <a:spcPct val="150000"/>
              </a:lnSpc>
              <a:buFont typeface="Wingdings" pitchFamily="2" charset="2"/>
              <a:buChar char="v"/>
            </a:pPr>
            <a:r>
              <a:rPr lang="fa-IR" b="1" dirty="0">
                <a:solidFill>
                  <a:schemeClr val="tx1"/>
                </a:solidFill>
                <a:latin typeface="B Mitra"/>
                <a:ea typeface="Calibri" panose="020F0502020204030204" pitchFamily="34" charset="0"/>
                <a:cs typeface="B Nazanin" panose="00000400000000000000" pitchFamily="2" charset="-78"/>
              </a:rPr>
              <a:t>داوطلبانی که با استفاده از تسهیلات فرزندان هیات علمی نقل </a:t>
            </a:r>
            <a:r>
              <a:rPr lang="fa-IR" b="1" dirty="0" smtClean="0">
                <a:solidFill>
                  <a:schemeClr val="tx1"/>
                </a:solidFill>
                <a:latin typeface="B Mitra"/>
                <a:ea typeface="Calibri" panose="020F0502020204030204" pitchFamily="34" charset="0"/>
                <a:cs typeface="B Nazanin" panose="00000400000000000000" pitchFamily="2" charset="-78"/>
              </a:rPr>
              <a:t>و انتقال </a:t>
            </a:r>
            <a:r>
              <a:rPr lang="fa-IR" b="1" dirty="0">
                <a:solidFill>
                  <a:schemeClr val="tx1"/>
                </a:solidFill>
                <a:latin typeface="B Mitra"/>
                <a:ea typeface="Calibri" panose="020F0502020204030204" pitchFamily="34" charset="0"/>
                <a:cs typeface="B Nazanin" panose="00000400000000000000" pitchFamily="2" charset="-78"/>
              </a:rPr>
              <a:t>می یابند نیازی به ثبت نام در دانشگاه مبدا ندارند و بصورت مستقیم جهت ثبت نام به دانشگاه مقصد مراجعه می نمایند و معافیت تحصیلی مشمولین نیز توسط دانشگاه مقصد از نظام وظیفه اخذ می گردد؛</a:t>
            </a:r>
            <a:endParaRPr lang="en-US" b="1" dirty="0">
              <a:solidFill>
                <a:schemeClr val="tx1"/>
              </a:solidFill>
              <a:latin typeface="B Mitra"/>
              <a:ea typeface="Calibri" panose="020F0502020204030204" pitchFamily="34" charset="0"/>
              <a:cs typeface="B Nazanin" panose="00000400000000000000" pitchFamily="2" charset="-78"/>
            </a:endParaRPr>
          </a:p>
          <a:p>
            <a:pPr marL="457200" lvl="0" indent="-457200" algn="just">
              <a:lnSpc>
                <a:spcPct val="150000"/>
              </a:lnSpc>
              <a:buFont typeface="Wingdings" pitchFamily="2" charset="2"/>
              <a:buChar char="v"/>
            </a:pPr>
            <a:r>
              <a:rPr lang="fa-IR" b="1" dirty="0">
                <a:solidFill>
                  <a:schemeClr val="tx1"/>
                </a:solidFill>
                <a:latin typeface="B Mitra"/>
                <a:ea typeface="Calibri" panose="020F0502020204030204" pitchFamily="34" charset="0"/>
                <a:cs typeface="B Nazanin" panose="00000400000000000000" pitchFamily="2" charset="-78"/>
              </a:rPr>
              <a:t>دانشگاه مقصد موظف است اصل مدارک داوطلبان را با تصاویر </a:t>
            </a:r>
            <a:r>
              <a:rPr lang="fa-IR" b="1" dirty="0" smtClean="0">
                <a:solidFill>
                  <a:schemeClr val="tx1"/>
                </a:solidFill>
                <a:latin typeface="B Mitra"/>
                <a:ea typeface="Calibri" panose="020F0502020204030204" pitchFamily="34" charset="0"/>
                <a:cs typeface="B Nazanin" panose="00000400000000000000" pitchFamily="2" charset="-78"/>
              </a:rPr>
              <a:t>و فایل </a:t>
            </a:r>
            <a:r>
              <a:rPr lang="fa-IR" b="1" dirty="0">
                <a:solidFill>
                  <a:schemeClr val="tx1"/>
                </a:solidFill>
                <a:latin typeface="B Mitra"/>
                <a:ea typeface="Calibri" panose="020F0502020204030204" pitchFamily="34" charset="0"/>
                <a:cs typeface="B Nazanin" panose="00000400000000000000" pitchFamily="2" charset="-78"/>
              </a:rPr>
              <a:t>اطلاعات ارسال شده بر روی پرتال سازمان سنجش آموزش کشورتطبیق داده و در صورت تایید نسبت به ثبت نام اقدام نماید؛</a:t>
            </a:r>
            <a:endParaRPr lang="en-US" b="1" dirty="0">
              <a:solidFill>
                <a:schemeClr val="tx1"/>
              </a:solidFill>
              <a:latin typeface="B Mitra"/>
              <a:ea typeface="Calibri" panose="020F0502020204030204" pitchFamily="34" charset="0"/>
              <a:cs typeface="B Nazanin" panose="00000400000000000000" pitchFamily="2" charset="-78"/>
            </a:endParaRPr>
          </a:p>
          <a:p>
            <a:pPr marL="457200" indent="-457200" algn="just">
              <a:lnSpc>
                <a:spcPct val="150000"/>
              </a:lnSpc>
              <a:buFont typeface="Wingdings" pitchFamily="2" charset="2"/>
              <a:buChar char="v"/>
            </a:pPr>
            <a:r>
              <a:rPr lang="fa-IR" b="1" dirty="0" smtClean="0">
                <a:solidFill>
                  <a:schemeClr val="tx1"/>
                </a:solidFill>
                <a:latin typeface="B Mitra"/>
                <a:ea typeface="Calibri" panose="020F0502020204030204" pitchFamily="34" charset="0"/>
                <a:cs typeface="B Nazanin" panose="00000400000000000000" pitchFamily="2" charset="-78"/>
              </a:rPr>
              <a:t>اخذ شهریه از دانشجویان معرفی شده بصورت انتقال مشروط در دوره روزانه ممنوع می باشد؛</a:t>
            </a:r>
          </a:p>
          <a:p>
            <a:pPr marL="457200" indent="-457200" algn="just">
              <a:lnSpc>
                <a:spcPct val="150000"/>
              </a:lnSpc>
              <a:buFont typeface="Wingdings" pitchFamily="2" charset="2"/>
              <a:buChar char="v"/>
            </a:pPr>
            <a:r>
              <a:rPr lang="fa-IR" b="1" dirty="0" smtClean="0">
                <a:solidFill>
                  <a:prstClr val="black"/>
                </a:solidFill>
                <a:cs typeface="B Nazanin" pitchFamily="2" charset="-78"/>
              </a:rPr>
              <a:t> </a:t>
            </a:r>
            <a:r>
              <a:rPr lang="fa-IR" b="1" dirty="0">
                <a:solidFill>
                  <a:prstClr val="black"/>
                </a:solidFill>
                <a:latin typeface="Calibri" panose="020F0502020204030204" pitchFamily="34" charset="0"/>
                <a:ea typeface="Calibri" panose="020F0502020204030204" pitchFamily="34" charset="0"/>
                <a:cs typeface="B Nazanin" panose="00000400000000000000" pitchFamily="2" charset="-78"/>
              </a:rPr>
              <a:t>اخذ شهریه از دانشجویان معرفی شده بصورت انتقال مشروط در دوره های شهریه </a:t>
            </a:r>
            <a:r>
              <a:rPr lang="fa-IR" b="1" dirty="0" smtClean="0">
                <a:solidFill>
                  <a:prstClr val="black"/>
                </a:solidFill>
                <a:latin typeface="Calibri" panose="020F0502020204030204" pitchFamily="34" charset="0"/>
                <a:ea typeface="Calibri" panose="020F0502020204030204" pitchFamily="34" charset="0"/>
                <a:cs typeface="B Nazanin" panose="00000400000000000000" pitchFamily="2" charset="-78"/>
              </a:rPr>
              <a:t>پرداز، توسط </a:t>
            </a:r>
            <a:r>
              <a:rPr lang="fa-IR" b="1" dirty="0">
                <a:solidFill>
                  <a:prstClr val="black"/>
                </a:solidFill>
                <a:latin typeface="Calibri" panose="020F0502020204030204" pitchFamily="34" charset="0"/>
                <a:ea typeface="Calibri" panose="020F0502020204030204" pitchFamily="34" charset="0"/>
                <a:cs typeface="B Nazanin" panose="00000400000000000000" pitchFamily="2" charset="-78"/>
              </a:rPr>
              <a:t>دانشگاه مبدا ممنوع است</a:t>
            </a:r>
            <a:r>
              <a:rPr lang="fa-IR" b="1" dirty="0" smtClean="0">
                <a:solidFill>
                  <a:prstClr val="black"/>
                </a:solidFill>
                <a:latin typeface="Calibri" panose="020F0502020204030204" pitchFamily="34" charset="0"/>
                <a:ea typeface="Calibri" panose="020F0502020204030204" pitchFamily="34" charset="0"/>
                <a:cs typeface="B Nazanin" panose="00000400000000000000" pitchFamily="2" charset="-78"/>
              </a:rPr>
              <a:t>؛</a:t>
            </a:r>
          </a:p>
          <a:p>
            <a:pPr marL="457200" indent="-457200" algn="just">
              <a:lnSpc>
                <a:spcPct val="150000"/>
              </a:lnSpc>
              <a:buFont typeface="Wingdings" pitchFamily="2" charset="2"/>
              <a:buChar char="v"/>
            </a:pPr>
            <a:r>
              <a:rPr lang="fa-IR" b="1" dirty="0" smtClean="0">
                <a:solidFill>
                  <a:srgbClr val="0070C0"/>
                </a:solidFill>
                <a:cs typeface="B Nazanin" pitchFamily="2" charset="-78"/>
              </a:rPr>
              <a:t> </a:t>
            </a:r>
            <a:r>
              <a:rPr lang="fa-IR" b="1" dirty="0">
                <a:solidFill>
                  <a:prstClr val="black"/>
                </a:solidFill>
                <a:latin typeface="Calibri" panose="020F0502020204030204" pitchFamily="34" charset="0"/>
                <a:ea typeface="Calibri" panose="020F0502020204030204" pitchFamily="34" charset="0"/>
                <a:cs typeface="B Nazanin" panose="00000400000000000000" pitchFamily="2" charset="-78"/>
              </a:rPr>
              <a:t>پذیرفته شدگان سهمیه رزمندگان </a:t>
            </a:r>
            <a:r>
              <a:rPr lang="fa-IR" b="1" dirty="0" smtClean="0">
                <a:solidFill>
                  <a:prstClr val="black"/>
                </a:solidFill>
                <a:latin typeface="Calibri" panose="020F0502020204030204" pitchFamily="34" charset="0"/>
                <a:ea typeface="Calibri" panose="020F0502020204030204" pitchFamily="34" charset="0"/>
                <a:cs typeface="B Nazanin" panose="00000400000000000000" pitchFamily="2" charset="-78"/>
              </a:rPr>
              <a:t>و ایثارگران </a:t>
            </a:r>
            <a:r>
              <a:rPr lang="fa-IR" b="1" dirty="0">
                <a:solidFill>
                  <a:prstClr val="black"/>
                </a:solidFill>
                <a:latin typeface="Calibri" panose="020F0502020204030204" pitchFamily="34" charset="0"/>
                <a:ea typeface="Calibri" panose="020F0502020204030204" pitchFamily="34" charset="0"/>
                <a:cs typeface="B Nazanin" panose="00000400000000000000" pitchFamily="2" charset="-78"/>
              </a:rPr>
              <a:t>( شاهد، جانبازان، آزادگان و...) نمی توانند از تسهیلات انتقال مشروط </a:t>
            </a:r>
            <a:r>
              <a:rPr lang="fa-IR" b="1" dirty="0" smtClean="0">
                <a:solidFill>
                  <a:prstClr val="black"/>
                </a:solidFill>
                <a:latin typeface="Calibri" panose="020F0502020204030204" pitchFamily="34" charset="0"/>
                <a:ea typeface="Calibri" panose="020F0502020204030204" pitchFamily="34" charset="0"/>
                <a:cs typeface="B Nazanin" panose="00000400000000000000" pitchFamily="2" charset="-78"/>
              </a:rPr>
              <a:t>برخوردارشوند؛</a:t>
            </a:r>
          </a:p>
          <a:p>
            <a:pPr marL="457200" indent="-457200" algn="just">
              <a:lnSpc>
                <a:spcPct val="150000"/>
              </a:lnSpc>
              <a:buFont typeface="Wingdings" pitchFamily="2" charset="2"/>
              <a:buChar char="v"/>
            </a:pPr>
            <a:r>
              <a:rPr lang="fa-IR" b="1" dirty="0" smtClean="0">
                <a:solidFill>
                  <a:prstClr val="black"/>
                </a:solidFill>
                <a:latin typeface="Calibri" panose="020F0502020204030204" pitchFamily="34" charset="0"/>
                <a:ea typeface="Calibri" panose="020F0502020204030204" pitchFamily="34" charset="0"/>
                <a:cs typeface="B Nazanin" panose="00000400000000000000" pitchFamily="2" charset="-78"/>
              </a:rPr>
              <a:t>افراد </a:t>
            </a:r>
            <a:r>
              <a:rPr lang="fa-IR" b="1" dirty="0">
                <a:solidFill>
                  <a:prstClr val="black"/>
                </a:solidFill>
                <a:latin typeface="Calibri" panose="020F0502020204030204" pitchFamily="34" charset="0"/>
                <a:ea typeface="Calibri" panose="020F0502020204030204" pitchFamily="34" charset="0"/>
                <a:cs typeface="B Nazanin" panose="00000400000000000000" pitchFamily="2" charset="-78"/>
              </a:rPr>
              <a:t>معرفی شده بصورت انتقال یا انتقال مشروط؛ در صورتی که بخواهند با استفاده از سایر آیین نامه ها به دانشگاه دیگری انتقال یابند باید حد نصاب لازم جهت انتقال را داشته باشند</a:t>
            </a:r>
            <a:r>
              <a:rPr lang="fa-IR" b="1" dirty="0" smtClean="0">
                <a:solidFill>
                  <a:prstClr val="black"/>
                </a:solidFill>
                <a:latin typeface="Calibri" panose="020F0502020204030204" pitchFamily="34" charset="0"/>
                <a:ea typeface="Calibri" panose="020F0502020204030204" pitchFamily="34" charset="0"/>
                <a:cs typeface="B Nazanin" panose="00000400000000000000" pitchFamily="2" charset="-78"/>
              </a:rPr>
              <a:t>؛</a:t>
            </a:r>
            <a:endParaRPr lang="fa-IR" b="1" dirty="0" smtClean="0">
              <a:solidFill>
                <a:schemeClr val="tx1"/>
              </a:solidFill>
              <a:latin typeface="B Mitra"/>
              <a:ea typeface="Calibri" panose="020F0502020204030204" pitchFamily="34" charset="0"/>
              <a:cs typeface="B Nazanin" panose="00000400000000000000" pitchFamily="2" charset="-78"/>
            </a:endParaRPr>
          </a:p>
          <a:p>
            <a:pPr marL="457200" indent="-457200" algn="just">
              <a:lnSpc>
                <a:spcPct val="150000"/>
              </a:lnSpc>
              <a:buFont typeface="Wingdings" pitchFamily="2" charset="2"/>
              <a:buChar char="v"/>
            </a:pPr>
            <a:endParaRPr lang="en-US" b="1" dirty="0">
              <a:solidFill>
                <a:schemeClr val="tx1"/>
              </a:solidFill>
              <a:latin typeface="B Mitra"/>
              <a:ea typeface="Calibri" panose="020F0502020204030204" pitchFamily="34" charset="0"/>
              <a:cs typeface="B Nazanin" panose="00000400000000000000" pitchFamily="2" charset="-78"/>
            </a:endParaRPr>
          </a:p>
        </p:txBody>
      </p:sp>
      <p:sp>
        <p:nvSpPr>
          <p:cNvPr id="5" name="TextBox 4"/>
          <p:cNvSpPr txBox="1"/>
          <p:nvPr/>
        </p:nvSpPr>
        <p:spPr>
          <a:xfrm rot="5400000">
            <a:off x="8510957" y="3225580"/>
            <a:ext cx="6288259" cy="369332"/>
          </a:xfrm>
          <a:prstGeom prst="rect">
            <a:avLst/>
          </a:prstGeom>
          <a:solidFill>
            <a:schemeClr val="tx2">
              <a:lumMod val="60000"/>
              <a:lumOff val="40000"/>
            </a:schemeClr>
          </a:solidFill>
        </p:spPr>
        <p:txBody>
          <a:bodyPr wrap="square" rtlCol="1">
            <a:spAutoFit/>
          </a:bodyPr>
          <a:lstStyle/>
          <a:p>
            <a:pPr algn="ctr">
              <a:spcBef>
                <a:spcPts val="1200"/>
              </a:spcBef>
              <a:spcAft>
                <a:spcPts val="1200"/>
              </a:spcAft>
            </a:pPr>
            <a:r>
              <a:rPr lang="fa-IR" dirty="0">
                <a:solidFill>
                  <a:schemeClr val="bg1"/>
                </a:solidFill>
                <a:effectLst>
                  <a:outerShdw blurRad="38100" dist="38100" dir="2700000" algn="tl">
                    <a:srgbClr val="000000">
                      <a:alpha val="43137"/>
                    </a:srgbClr>
                  </a:outerShdw>
                </a:effectLst>
                <a:cs typeface="B Titr" panose="00000700000000000000" pitchFamily="2" charset="-78"/>
              </a:rPr>
              <a:t>دانشگاه علامه طباطبائی – مدیریت خدمات آموزشی </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5095" y="266118"/>
            <a:ext cx="865623" cy="899615"/>
          </a:xfrm>
          <a:prstGeom prst="rect">
            <a:avLst/>
          </a:prstGeom>
        </p:spPr>
      </p:pic>
      <p:sp>
        <p:nvSpPr>
          <p:cNvPr id="3" name="TextBox 2"/>
          <p:cNvSpPr txBox="1"/>
          <p:nvPr/>
        </p:nvSpPr>
        <p:spPr>
          <a:xfrm>
            <a:off x="1751944" y="6393661"/>
            <a:ext cx="1965279" cy="369332"/>
          </a:xfrm>
          <a:prstGeom prst="rect">
            <a:avLst/>
          </a:prstGeom>
          <a:noFill/>
        </p:spPr>
        <p:txBody>
          <a:bodyPr wrap="square" rtlCol="1">
            <a:spAutoFit/>
          </a:bodyPr>
          <a:lstStyle/>
          <a:p>
            <a:r>
              <a:rPr lang="fa-IR" dirty="0" smtClean="0">
                <a:solidFill>
                  <a:srgbClr val="C00000"/>
                </a:solidFill>
                <a:cs typeface="B Nazanin" pitchFamily="2" charset="-78"/>
              </a:rPr>
              <a:t>ادامه در صفحه بعد</a:t>
            </a:r>
            <a:endParaRPr lang="fa-IR" dirty="0">
              <a:solidFill>
                <a:srgbClr val="C00000"/>
              </a:solidFill>
              <a:cs typeface="B Nazanin" pitchFamily="2" charset="-78"/>
            </a:endParaRPr>
          </a:p>
        </p:txBody>
      </p:sp>
    </p:spTree>
    <p:extLst>
      <p:ext uri="{BB962C8B-B14F-4D97-AF65-F5344CB8AC3E}">
        <p14:creationId xmlns:p14="http://schemas.microsoft.com/office/powerpoint/2010/main" val="14590799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rot="5400000">
            <a:off x="8701541" y="3225580"/>
            <a:ext cx="6288259" cy="369332"/>
          </a:xfrm>
          <a:prstGeom prst="rect">
            <a:avLst/>
          </a:prstGeom>
          <a:solidFill>
            <a:schemeClr val="tx2">
              <a:lumMod val="60000"/>
              <a:lumOff val="40000"/>
            </a:schemeClr>
          </a:solidFill>
        </p:spPr>
        <p:txBody>
          <a:bodyPr wrap="square" rtlCol="1">
            <a:spAutoFit/>
          </a:bodyPr>
          <a:lstStyle/>
          <a:p>
            <a:pPr algn="ctr">
              <a:spcBef>
                <a:spcPts val="1200"/>
              </a:spcBef>
              <a:spcAft>
                <a:spcPts val="1200"/>
              </a:spcAft>
            </a:pPr>
            <a:r>
              <a:rPr lang="fa-IR" dirty="0">
                <a:solidFill>
                  <a:schemeClr val="bg1"/>
                </a:solidFill>
                <a:effectLst>
                  <a:outerShdw blurRad="38100" dist="38100" dir="2700000" algn="tl">
                    <a:srgbClr val="000000">
                      <a:alpha val="43137"/>
                    </a:srgbClr>
                  </a:outerShdw>
                </a:effectLst>
                <a:cs typeface="B Titr" panose="00000700000000000000" pitchFamily="2" charset="-78"/>
              </a:rPr>
              <a:t>دانشگاه علامه طباطبائی – مدیریت خدمات آموزشی </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5095" y="266118"/>
            <a:ext cx="865623" cy="899615"/>
          </a:xfrm>
          <a:prstGeom prst="rect">
            <a:avLst/>
          </a:prstGeom>
        </p:spPr>
      </p:pic>
      <p:sp>
        <p:nvSpPr>
          <p:cNvPr id="3" name="Rectangle 2"/>
          <p:cNvSpPr/>
          <p:nvPr/>
        </p:nvSpPr>
        <p:spPr>
          <a:xfrm>
            <a:off x="1087903" y="715921"/>
            <a:ext cx="10419056" cy="5539978"/>
          </a:xfrm>
          <a:prstGeom prst="rect">
            <a:avLst/>
          </a:prstGeom>
        </p:spPr>
        <p:txBody>
          <a:bodyPr wrap="square">
            <a:spAutoFit/>
          </a:bodyPr>
          <a:lstStyle/>
          <a:p>
            <a:pPr marL="342900" lvl="0" indent="-342900">
              <a:lnSpc>
                <a:spcPct val="150000"/>
              </a:lnSpc>
              <a:buFont typeface="Wingdings" pitchFamily="2" charset="2"/>
              <a:buChar char="v"/>
            </a:pPr>
            <a:r>
              <a:rPr lang="fa-IR" sz="2000" b="1" dirty="0" smtClean="0">
                <a:latin typeface="Calibri" panose="020F0502020204030204" pitchFamily="34" charset="0"/>
                <a:ea typeface="Calibri" panose="020F0502020204030204" pitchFamily="34" charset="0"/>
                <a:cs typeface="B Nazanin" panose="00000400000000000000" pitchFamily="2" charset="-78"/>
              </a:rPr>
              <a:t> </a:t>
            </a:r>
            <a:r>
              <a:rPr lang="fa-IR" b="1" dirty="0">
                <a:latin typeface="Calibri" panose="020F0502020204030204" pitchFamily="34" charset="0"/>
                <a:ea typeface="Calibri" panose="020F0502020204030204" pitchFamily="34" charset="0"/>
                <a:cs typeface="B Nazanin" panose="00000400000000000000" pitchFamily="2" charset="-78"/>
              </a:rPr>
              <a:t>در زمان ثبت نام، به معرفی شدگان انتقال مشروط؛ باید شرایط وضوابط دانشگاه مقصد اعلام </a:t>
            </a:r>
            <a:r>
              <a:rPr lang="fa-IR" b="1" dirty="0" smtClean="0">
                <a:latin typeface="Calibri" panose="020F0502020204030204" pitchFamily="34" charset="0"/>
                <a:ea typeface="Calibri" panose="020F0502020204030204" pitchFamily="34" charset="0"/>
                <a:cs typeface="B Nazanin" panose="00000400000000000000" pitchFamily="2" charset="-78"/>
              </a:rPr>
              <a:t>گردد؛</a:t>
            </a:r>
            <a:endParaRPr lang="fa-IR" b="1" dirty="0">
              <a:latin typeface="Calibri" panose="020F0502020204030204" pitchFamily="34" charset="0"/>
              <a:ea typeface="Calibri" panose="020F0502020204030204" pitchFamily="34" charset="0"/>
              <a:cs typeface="B Nazanin" panose="00000400000000000000" pitchFamily="2" charset="-78"/>
            </a:endParaRPr>
          </a:p>
          <a:p>
            <a:pPr marL="342900" lvl="0" indent="-342900">
              <a:lnSpc>
                <a:spcPct val="150000"/>
              </a:lnSpc>
              <a:buFont typeface="Wingdings" pitchFamily="2" charset="2"/>
              <a:buChar char="v"/>
            </a:pPr>
            <a:r>
              <a:rPr lang="fa-IR" b="1" dirty="0" smtClean="0">
                <a:latin typeface="Calibri" panose="020F0502020204030204" pitchFamily="34" charset="0"/>
                <a:ea typeface="Calibri" panose="020F0502020204030204" pitchFamily="34" charset="0"/>
                <a:cs typeface="B Nazanin" panose="00000400000000000000" pitchFamily="2" charset="-78"/>
              </a:rPr>
              <a:t>پس </a:t>
            </a:r>
            <a:r>
              <a:rPr lang="fa-IR" b="1" dirty="0">
                <a:latin typeface="Calibri" panose="020F0502020204030204" pitchFamily="34" charset="0"/>
                <a:ea typeface="Calibri" panose="020F0502020204030204" pitchFamily="34" charset="0"/>
                <a:cs typeface="B Nazanin" panose="00000400000000000000" pitchFamily="2" charset="-78"/>
              </a:rPr>
              <a:t>از موافقت با انتقال دائم معرفی شدگان، مدارک </a:t>
            </a:r>
            <a:r>
              <a:rPr lang="fa-IR" b="1" dirty="0" smtClean="0">
                <a:latin typeface="Calibri" panose="020F0502020204030204" pitchFamily="34" charset="0"/>
                <a:ea typeface="Calibri" panose="020F0502020204030204" pitchFamily="34" charset="0"/>
                <a:cs typeface="B Nazanin" panose="00000400000000000000" pitchFamily="2" charset="-78"/>
              </a:rPr>
              <a:t>آزمونی ( </a:t>
            </a:r>
            <a:r>
              <a:rPr lang="fa-IR" b="1" dirty="0">
                <a:latin typeface="Calibri" panose="020F0502020204030204" pitchFamily="34" charset="0"/>
                <a:ea typeface="Calibri" panose="020F0502020204030204" pitchFamily="34" charset="0"/>
                <a:cs typeface="B Nazanin" panose="00000400000000000000" pitchFamily="2" charset="-78"/>
              </a:rPr>
              <a:t>کارت شرکت در آزمون، کارنامه محرمانه تغییر رشته و انتقال و...) از دانشگاه مبدا درخواست شود؛ </a:t>
            </a:r>
          </a:p>
          <a:p>
            <a:pPr marL="342900" lvl="0" indent="-342900">
              <a:lnSpc>
                <a:spcPct val="150000"/>
              </a:lnSpc>
              <a:buFont typeface="Wingdings" pitchFamily="2" charset="2"/>
              <a:buChar char="v"/>
            </a:pPr>
            <a:r>
              <a:rPr lang="fa-IR" b="1" dirty="0" smtClean="0">
                <a:solidFill>
                  <a:prstClr val="black"/>
                </a:solidFill>
                <a:latin typeface="Calibri" panose="020F0502020204030204" pitchFamily="34" charset="0"/>
                <a:ea typeface="Calibri" panose="020F0502020204030204" pitchFamily="34" charset="0"/>
                <a:cs typeface="B Nazanin" panose="00000400000000000000" pitchFamily="2" charset="-78"/>
              </a:rPr>
              <a:t>انتقال </a:t>
            </a:r>
            <a:r>
              <a:rPr lang="fa-IR" b="1" dirty="0">
                <a:solidFill>
                  <a:prstClr val="black"/>
                </a:solidFill>
                <a:latin typeface="Calibri" panose="020F0502020204030204" pitchFamily="34" charset="0"/>
                <a:ea typeface="Calibri" panose="020F0502020204030204" pitchFamily="34" charset="0"/>
                <a:cs typeface="B Nazanin" panose="00000400000000000000" pitchFamily="2" charset="-78"/>
              </a:rPr>
              <a:t>از دوره نوبت </a:t>
            </a:r>
            <a:r>
              <a:rPr lang="fa-IR" b="1" dirty="0" smtClean="0">
                <a:solidFill>
                  <a:prstClr val="black"/>
                </a:solidFill>
                <a:latin typeface="Calibri" panose="020F0502020204030204" pitchFamily="34" charset="0"/>
                <a:ea typeface="Calibri" panose="020F0502020204030204" pitchFamily="34" charset="0"/>
                <a:cs typeface="B Nazanin" panose="00000400000000000000" pitchFamily="2" charset="-78"/>
              </a:rPr>
              <a:t>دوم ( </a:t>
            </a:r>
            <a:r>
              <a:rPr lang="fa-IR" b="1" dirty="0">
                <a:solidFill>
                  <a:prstClr val="black"/>
                </a:solidFill>
                <a:latin typeface="Calibri" panose="020F0502020204030204" pitchFamily="34" charset="0"/>
                <a:ea typeface="Calibri" panose="020F0502020204030204" pitchFamily="34" charset="0"/>
                <a:cs typeface="B Nazanin" panose="00000400000000000000" pitchFamily="2" charset="-78"/>
              </a:rPr>
              <a:t>شبانه) به روزانه ممنوع </a:t>
            </a:r>
            <a:r>
              <a:rPr lang="fa-IR" b="1" dirty="0" smtClean="0">
                <a:solidFill>
                  <a:prstClr val="black"/>
                </a:solidFill>
                <a:latin typeface="Calibri" panose="020F0502020204030204" pitchFamily="34" charset="0"/>
                <a:ea typeface="Calibri" panose="020F0502020204030204" pitchFamily="34" charset="0"/>
                <a:cs typeface="B Nazanin" panose="00000400000000000000" pitchFamily="2" charset="-78"/>
              </a:rPr>
              <a:t>است؛</a:t>
            </a:r>
          </a:p>
          <a:p>
            <a:pPr marL="342900" lvl="0" indent="-342900">
              <a:lnSpc>
                <a:spcPct val="150000"/>
              </a:lnSpc>
              <a:buFont typeface="Wingdings" pitchFamily="2" charset="2"/>
              <a:buChar char="v"/>
            </a:pPr>
            <a:r>
              <a:rPr lang="fa-IR" b="1" dirty="0" smtClean="0">
                <a:solidFill>
                  <a:prstClr val="black"/>
                </a:solidFill>
                <a:latin typeface="Calibri" panose="020F0502020204030204" pitchFamily="34" charset="0"/>
                <a:ea typeface="Calibri" panose="020F0502020204030204" pitchFamily="34" charset="0"/>
                <a:cs typeface="B Nazanin" panose="00000400000000000000" pitchFamily="2" charset="-78"/>
              </a:rPr>
              <a:t>انتقال </a:t>
            </a:r>
            <a:r>
              <a:rPr lang="fa-IR" b="1" dirty="0">
                <a:solidFill>
                  <a:prstClr val="black"/>
                </a:solidFill>
                <a:latin typeface="Calibri" panose="020F0502020204030204" pitchFamily="34" charset="0"/>
                <a:ea typeface="Calibri" panose="020F0502020204030204" pitchFamily="34" charset="0"/>
                <a:cs typeface="B Nazanin" panose="00000400000000000000" pitchFamily="2" charset="-78"/>
              </a:rPr>
              <a:t>از مقطع پایین تر به مقطع بالاتر ممنوع </a:t>
            </a:r>
            <a:r>
              <a:rPr lang="fa-IR" b="1" dirty="0" smtClean="0">
                <a:solidFill>
                  <a:prstClr val="black"/>
                </a:solidFill>
                <a:latin typeface="Calibri" panose="020F0502020204030204" pitchFamily="34" charset="0"/>
                <a:ea typeface="Calibri" panose="020F0502020204030204" pitchFamily="34" charset="0"/>
                <a:cs typeface="B Nazanin" panose="00000400000000000000" pitchFamily="2" charset="-78"/>
              </a:rPr>
              <a:t>است؛</a:t>
            </a:r>
          </a:p>
          <a:p>
            <a:pPr marL="342900" lvl="0" indent="-342900">
              <a:lnSpc>
                <a:spcPct val="150000"/>
              </a:lnSpc>
              <a:buFont typeface="Wingdings" pitchFamily="2" charset="2"/>
              <a:buChar char="v"/>
            </a:pPr>
            <a:r>
              <a:rPr lang="fa-IR" b="1" dirty="0" smtClean="0">
                <a:solidFill>
                  <a:prstClr val="black"/>
                </a:solidFill>
                <a:latin typeface="Calibri" panose="020F0502020204030204" pitchFamily="34" charset="0"/>
                <a:ea typeface="Calibri" panose="020F0502020204030204" pitchFamily="34" charset="0"/>
                <a:cs typeface="B Nazanin" panose="00000400000000000000" pitchFamily="2" charset="-78"/>
              </a:rPr>
              <a:t>انتقال </a:t>
            </a:r>
            <a:r>
              <a:rPr lang="fa-IR" b="1" dirty="0">
                <a:solidFill>
                  <a:prstClr val="black"/>
                </a:solidFill>
                <a:latin typeface="Calibri" panose="020F0502020204030204" pitchFamily="34" charset="0"/>
                <a:ea typeface="Calibri" panose="020F0502020204030204" pitchFamily="34" charset="0"/>
                <a:cs typeface="B Nazanin" panose="00000400000000000000" pitchFamily="2" charset="-78"/>
              </a:rPr>
              <a:t>از دوره های غیر حضوری، نیمه حضوری ومجازی به دوره حضوری ممنوع </a:t>
            </a:r>
            <a:r>
              <a:rPr lang="fa-IR" b="1" dirty="0" smtClean="0">
                <a:solidFill>
                  <a:prstClr val="black"/>
                </a:solidFill>
                <a:latin typeface="Calibri" panose="020F0502020204030204" pitchFamily="34" charset="0"/>
                <a:ea typeface="Calibri" panose="020F0502020204030204" pitchFamily="34" charset="0"/>
                <a:cs typeface="B Nazanin" panose="00000400000000000000" pitchFamily="2" charset="-78"/>
              </a:rPr>
              <a:t>است؛</a:t>
            </a:r>
          </a:p>
          <a:p>
            <a:pPr marL="342900" lvl="0" indent="-342900">
              <a:lnSpc>
                <a:spcPct val="150000"/>
              </a:lnSpc>
              <a:buFont typeface="Wingdings" pitchFamily="2" charset="2"/>
              <a:buChar char="v"/>
            </a:pPr>
            <a:r>
              <a:rPr lang="fa-IR" b="1" dirty="0" smtClean="0">
                <a:solidFill>
                  <a:prstClr val="black"/>
                </a:solidFill>
                <a:latin typeface="Calibri" panose="020F0502020204030204" pitchFamily="34" charset="0"/>
                <a:ea typeface="Calibri" panose="020F0502020204030204" pitchFamily="34" charset="0"/>
                <a:cs typeface="B Nazanin" panose="00000400000000000000" pitchFamily="2" charset="-78"/>
              </a:rPr>
              <a:t>انتقال </a:t>
            </a:r>
            <a:r>
              <a:rPr lang="fa-IR" b="1" dirty="0">
                <a:solidFill>
                  <a:prstClr val="black"/>
                </a:solidFill>
                <a:latin typeface="Calibri" panose="020F0502020204030204" pitchFamily="34" charset="0"/>
                <a:ea typeface="Calibri" panose="020F0502020204030204" pitchFamily="34" charset="0"/>
                <a:cs typeface="B Nazanin" panose="00000400000000000000" pitchFamily="2" charset="-78"/>
              </a:rPr>
              <a:t>از دانشگاه های غیر دولتی به دولتی ممنوع </a:t>
            </a:r>
            <a:r>
              <a:rPr lang="fa-IR" b="1" dirty="0" smtClean="0">
                <a:solidFill>
                  <a:prstClr val="black"/>
                </a:solidFill>
                <a:latin typeface="Calibri" panose="020F0502020204030204" pitchFamily="34" charset="0"/>
                <a:ea typeface="Calibri" panose="020F0502020204030204" pitchFamily="34" charset="0"/>
                <a:cs typeface="B Nazanin" panose="00000400000000000000" pitchFamily="2" charset="-78"/>
              </a:rPr>
              <a:t>است؛</a:t>
            </a:r>
            <a:endParaRPr lang="fa-IR" b="1" dirty="0" smtClean="0">
              <a:solidFill>
                <a:prstClr val="black"/>
              </a:solidFill>
              <a:cs typeface="B Mitra" panose="00000400000000000000" pitchFamily="2" charset="-78"/>
            </a:endParaRPr>
          </a:p>
          <a:p>
            <a:pPr marL="342900" lvl="0" indent="-342900">
              <a:lnSpc>
                <a:spcPct val="150000"/>
              </a:lnSpc>
              <a:buFont typeface="Wingdings" pitchFamily="2" charset="2"/>
              <a:buChar char="v"/>
            </a:pPr>
            <a:r>
              <a:rPr lang="fa-IR" b="1" dirty="0" smtClean="0">
                <a:solidFill>
                  <a:prstClr val="black"/>
                </a:solidFill>
                <a:latin typeface="Calibri" panose="020F0502020204030204" pitchFamily="34" charset="0"/>
                <a:ea typeface="Calibri" panose="020F0502020204030204" pitchFamily="34" charset="0"/>
                <a:cs typeface="B Nazanin" panose="00000400000000000000" pitchFamily="2" charset="-78"/>
              </a:rPr>
              <a:t>انتقال </a:t>
            </a:r>
            <a:r>
              <a:rPr lang="fa-IR" b="1" dirty="0">
                <a:solidFill>
                  <a:prstClr val="black"/>
                </a:solidFill>
                <a:latin typeface="Calibri" panose="020F0502020204030204" pitchFamily="34" charset="0"/>
                <a:ea typeface="Calibri" panose="020F0502020204030204" pitchFamily="34" charset="0"/>
                <a:cs typeface="B Nazanin" panose="00000400000000000000" pitchFamily="2" charset="-78"/>
              </a:rPr>
              <a:t>در یک شهر امکانپذیر نمی </a:t>
            </a:r>
            <a:r>
              <a:rPr lang="fa-IR" b="1" dirty="0" smtClean="0">
                <a:solidFill>
                  <a:prstClr val="black"/>
                </a:solidFill>
                <a:latin typeface="Calibri" panose="020F0502020204030204" pitchFamily="34" charset="0"/>
                <a:ea typeface="Calibri" panose="020F0502020204030204" pitchFamily="34" charset="0"/>
                <a:cs typeface="B Nazanin" panose="00000400000000000000" pitchFamily="2" charset="-78"/>
              </a:rPr>
              <a:t>باشد؛</a:t>
            </a:r>
          </a:p>
          <a:p>
            <a:pPr marL="342900" lvl="0" indent="-342900">
              <a:lnSpc>
                <a:spcPct val="150000"/>
              </a:lnSpc>
              <a:buFont typeface="Wingdings" pitchFamily="2" charset="2"/>
              <a:buChar char="v"/>
            </a:pPr>
            <a:r>
              <a:rPr lang="fa-IR" b="1" dirty="0" smtClean="0">
                <a:solidFill>
                  <a:prstClr val="black"/>
                </a:solidFill>
                <a:latin typeface="Calibri" panose="020F0502020204030204" pitchFamily="34" charset="0"/>
                <a:ea typeface="Calibri" panose="020F0502020204030204" pitchFamily="34" charset="0"/>
                <a:cs typeface="B Nazanin" panose="00000400000000000000" pitchFamily="2" charset="-78"/>
              </a:rPr>
              <a:t>برای </a:t>
            </a:r>
            <a:r>
              <a:rPr lang="fa-IR" b="1" dirty="0">
                <a:solidFill>
                  <a:prstClr val="black"/>
                </a:solidFill>
                <a:latin typeface="Calibri" panose="020F0502020204030204" pitchFamily="34" charset="0"/>
                <a:ea typeface="Calibri" panose="020F0502020204030204" pitchFamily="34" charset="0"/>
                <a:cs typeface="B Nazanin" panose="00000400000000000000" pitchFamily="2" charset="-78"/>
              </a:rPr>
              <a:t>انتقال به رشته ها یا موسساتی که باشرایط خاص دانشجو می پذیرند </a:t>
            </a:r>
            <a:r>
              <a:rPr lang="fa-IR" b="1" dirty="0" smtClean="0">
                <a:solidFill>
                  <a:prstClr val="black"/>
                </a:solidFill>
                <a:latin typeface="Calibri" panose="020F0502020204030204" pitchFamily="34" charset="0"/>
                <a:ea typeface="Calibri" panose="020F0502020204030204" pitchFamily="34" charset="0"/>
                <a:cs typeface="B Nazanin" panose="00000400000000000000" pitchFamily="2" charset="-78"/>
              </a:rPr>
              <a:t>دارا بودن </a:t>
            </a:r>
            <a:r>
              <a:rPr lang="fa-IR" b="1" dirty="0">
                <a:solidFill>
                  <a:prstClr val="black"/>
                </a:solidFill>
                <a:latin typeface="Calibri" panose="020F0502020204030204" pitchFamily="34" charset="0"/>
                <a:ea typeface="Calibri" panose="020F0502020204030204" pitchFamily="34" charset="0"/>
                <a:cs typeface="B Nazanin" panose="00000400000000000000" pitchFamily="2" charset="-78"/>
              </a:rPr>
              <a:t>شرایط خاص موسسه مقصد ضروری است</a:t>
            </a:r>
            <a:r>
              <a:rPr lang="fa-IR" b="1" dirty="0" smtClean="0">
                <a:solidFill>
                  <a:prstClr val="black"/>
                </a:solidFill>
                <a:latin typeface="Calibri" panose="020F0502020204030204" pitchFamily="34" charset="0"/>
                <a:ea typeface="Calibri" panose="020F0502020204030204" pitchFamily="34" charset="0"/>
                <a:cs typeface="B Nazanin" panose="00000400000000000000" pitchFamily="2" charset="-78"/>
              </a:rPr>
              <a:t>؛</a:t>
            </a:r>
          </a:p>
          <a:p>
            <a:pPr marL="342900" lvl="0" indent="-342900">
              <a:lnSpc>
                <a:spcPct val="150000"/>
              </a:lnSpc>
              <a:buFont typeface="Wingdings" pitchFamily="2" charset="2"/>
              <a:buChar char="v"/>
            </a:pPr>
            <a:r>
              <a:rPr lang="fa-IR" b="1" dirty="0" smtClean="0">
                <a:solidFill>
                  <a:srgbClr val="0070C0"/>
                </a:solidFill>
                <a:cs typeface="B Mitra" panose="00000400000000000000" pitchFamily="2" charset="-78"/>
              </a:rPr>
              <a:t> </a:t>
            </a:r>
            <a:r>
              <a:rPr lang="fa-IR" b="1" dirty="0">
                <a:solidFill>
                  <a:prstClr val="black"/>
                </a:solidFill>
                <a:latin typeface="Calibri" panose="020F0502020204030204" pitchFamily="34" charset="0"/>
                <a:ea typeface="Calibri" panose="020F0502020204030204" pitchFamily="34" charset="0"/>
                <a:cs typeface="B Nazanin" panose="00000400000000000000" pitchFamily="2" charset="-78"/>
              </a:rPr>
              <a:t>انتقال پذیرفته شدگان دوره های مناطق محروم و سهمیه های خاص ( سهمیه مناطق زلزله زده، سیل زده و...) با استفاده از این تسهیلات ممنوع است</a:t>
            </a:r>
            <a:r>
              <a:rPr lang="fa-IR" b="1" dirty="0" smtClean="0">
                <a:solidFill>
                  <a:prstClr val="black"/>
                </a:solidFill>
                <a:latin typeface="Calibri" panose="020F0502020204030204" pitchFamily="34" charset="0"/>
                <a:ea typeface="Calibri" panose="020F0502020204030204" pitchFamily="34" charset="0"/>
                <a:cs typeface="B Nazanin" panose="00000400000000000000" pitchFamily="2" charset="-78"/>
              </a:rPr>
              <a:t>؛</a:t>
            </a:r>
            <a:endParaRPr lang="fa-IR" b="1" dirty="0" smtClean="0">
              <a:solidFill>
                <a:srgbClr val="0070C0"/>
              </a:solidFill>
              <a:cs typeface="B Mitra" panose="00000400000000000000" pitchFamily="2" charset="-78"/>
            </a:endParaRPr>
          </a:p>
          <a:p>
            <a:pPr marL="342900" lvl="0" indent="-342900">
              <a:lnSpc>
                <a:spcPct val="150000"/>
              </a:lnSpc>
              <a:buFont typeface="Wingdings" pitchFamily="2" charset="2"/>
              <a:buChar char="v"/>
            </a:pPr>
            <a:r>
              <a:rPr lang="fa-IR" b="1" dirty="0" smtClean="0">
                <a:solidFill>
                  <a:prstClr val="black"/>
                </a:solidFill>
              </a:rPr>
              <a:t> </a:t>
            </a:r>
            <a:r>
              <a:rPr lang="fa-IR" b="1" dirty="0">
                <a:solidFill>
                  <a:prstClr val="black"/>
                </a:solidFill>
                <a:latin typeface="Calibri" panose="020F0502020204030204" pitchFamily="34" charset="0"/>
                <a:ea typeface="Calibri" panose="020F0502020204030204" pitchFamily="34" charset="0"/>
                <a:cs typeface="B Nazanin" panose="00000400000000000000" pitchFamily="2" charset="-78"/>
              </a:rPr>
              <a:t>انتقال از رشته هایی که صرفا بر اساس سوابق تحصیلی ( بدون آزمون ) پذیرش دانشجو انجام می شود به رشته هایی که بر اساس آزمون پذیرش دانشجو صورت می پذیرد، ممنوع است</a:t>
            </a:r>
            <a:r>
              <a:rPr lang="fa-IR" b="1" dirty="0" smtClean="0">
                <a:solidFill>
                  <a:prstClr val="black"/>
                </a:solidFill>
                <a:latin typeface="Calibri" panose="020F0502020204030204" pitchFamily="34" charset="0"/>
                <a:ea typeface="Calibri" panose="020F0502020204030204" pitchFamily="34" charset="0"/>
                <a:cs typeface="B Nazanin" panose="00000400000000000000" pitchFamily="2" charset="-78"/>
              </a:rPr>
              <a:t>.</a:t>
            </a:r>
            <a:endParaRPr lang="en-US" b="1" dirty="0">
              <a:solidFill>
                <a:prstClr val="black"/>
              </a:solidFill>
              <a:latin typeface="Calibri" panose="020F0502020204030204" pitchFamily="34" charset="0"/>
              <a:ea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28619871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558853" y="537455"/>
            <a:ext cx="3034395" cy="1025320"/>
          </a:xfrm>
        </p:spPr>
        <p:txBody>
          <a:bodyPr>
            <a:normAutofit fontScale="90000"/>
          </a:bodyPr>
          <a:lstStyle/>
          <a:p>
            <a:pPr algn="ctr"/>
            <a:r>
              <a:rPr lang="fa-IR" sz="3100" b="1" dirty="0">
                <a:solidFill>
                  <a:srgbClr val="FF0000"/>
                </a:solidFill>
                <a:cs typeface="B Mitra" panose="00000400000000000000" pitchFamily="2" charset="-78"/>
              </a:rPr>
              <a:t>نکات بسیار مهم:</a:t>
            </a:r>
            <a:r>
              <a:rPr lang="en-US" sz="3100" b="1" dirty="0">
                <a:solidFill>
                  <a:srgbClr val="FF0000"/>
                </a:solidFill>
                <a:cs typeface="B Mitra" panose="00000400000000000000" pitchFamily="2" charset="-78"/>
              </a:rPr>
              <a:t/>
            </a:r>
            <a:br>
              <a:rPr lang="en-US" sz="3100" b="1" dirty="0">
                <a:solidFill>
                  <a:srgbClr val="FF0000"/>
                </a:solidFill>
                <a:cs typeface="B Mitra" panose="00000400000000000000" pitchFamily="2" charset="-78"/>
              </a:rPr>
            </a:br>
            <a:endParaRPr lang="en-US" sz="3100" b="1" dirty="0">
              <a:solidFill>
                <a:srgbClr val="FF0000"/>
              </a:solidFill>
              <a:cs typeface="B Mitra" panose="00000400000000000000" pitchFamily="2" charset="-78"/>
            </a:endParaRPr>
          </a:p>
        </p:txBody>
      </p:sp>
      <p:sp>
        <p:nvSpPr>
          <p:cNvPr id="3" name="Subtitle 2"/>
          <p:cNvSpPr>
            <a:spLocks noGrp="1"/>
          </p:cNvSpPr>
          <p:nvPr>
            <p:ph type="subTitle" idx="1"/>
          </p:nvPr>
        </p:nvSpPr>
        <p:spPr>
          <a:xfrm>
            <a:off x="1245559" y="1505769"/>
            <a:ext cx="10028840" cy="4548190"/>
          </a:xfrm>
        </p:spPr>
        <p:txBody>
          <a:bodyPr>
            <a:noAutofit/>
          </a:bodyPr>
          <a:lstStyle/>
          <a:p>
            <a:pPr marL="457200" lvl="0" indent="-457200" algn="just">
              <a:lnSpc>
                <a:spcPct val="150000"/>
              </a:lnSpc>
              <a:buClr>
                <a:srgbClr val="549E39"/>
              </a:buClr>
              <a:buFont typeface="Wingdings" pitchFamily="2" charset="2"/>
              <a:buChar char="Ø"/>
            </a:pPr>
            <a:r>
              <a:rPr lang="fa-IR" sz="2000" b="1" dirty="0">
                <a:solidFill>
                  <a:prstClr val="black"/>
                </a:solidFill>
                <a:latin typeface="Calibri" panose="020F0502020204030204" pitchFamily="34" charset="0"/>
                <a:ea typeface="Calibri" panose="020F0502020204030204" pitchFamily="34" charset="0"/>
                <a:cs typeface="B Nazanin" panose="00000400000000000000" pitchFamily="2" charset="-78"/>
              </a:rPr>
              <a:t>در زمان ثبت نام مدارک ارائه شده توسط دانشجو با مدارک بارگذاری شده در پرتال توسط کارشناس ثبت نام کنترل و در صورت وجود مغایرت به سازمان سنجش اعلام </a:t>
            </a:r>
            <a:r>
              <a:rPr lang="fa-IR" sz="2000" b="1" dirty="0" smtClean="0">
                <a:solidFill>
                  <a:prstClr val="black"/>
                </a:solidFill>
                <a:latin typeface="Calibri" panose="020F0502020204030204" pitchFamily="34" charset="0"/>
                <a:ea typeface="Calibri" panose="020F0502020204030204" pitchFamily="34" charset="0"/>
                <a:cs typeface="B Nazanin" panose="00000400000000000000" pitchFamily="2" charset="-78"/>
              </a:rPr>
              <a:t>گردد؛</a:t>
            </a:r>
            <a:endParaRPr lang="fa-IR" sz="2000" b="1" dirty="0">
              <a:solidFill>
                <a:schemeClr val="tx1"/>
              </a:solidFill>
              <a:latin typeface="Calibri" panose="020F0502020204030204" pitchFamily="34" charset="0"/>
              <a:ea typeface="Calibri" panose="020F0502020204030204" pitchFamily="34" charset="0"/>
              <a:cs typeface="B Nazanin" panose="00000400000000000000" pitchFamily="2" charset="-78"/>
            </a:endParaRPr>
          </a:p>
          <a:p>
            <a:pPr marL="457200" lvl="0" indent="-457200" algn="just">
              <a:lnSpc>
                <a:spcPct val="150000"/>
              </a:lnSpc>
              <a:buClr>
                <a:srgbClr val="549E39"/>
              </a:buClr>
              <a:buFont typeface="Wingdings" pitchFamily="2" charset="2"/>
              <a:buChar char="Ø"/>
            </a:pPr>
            <a:r>
              <a:rPr lang="fa-IR" sz="2000" b="1" dirty="0" smtClean="0">
                <a:solidFill>
                  <a:schemeClr val="tx1"/>
                </a:solidFill>
                <a:latin typeface="Calibri" panose="020F0502020204030204" pitchFamily="34" charset="0"/>
                <a:ea typeface="Calibri" panose="020F0502020204030204" pitchFamily="34" charset="0"/>
                <a:cs typeface="B Nazanin" panose="00000400000000000000" pitchFamily="2" charset="-78"/>
              </a:rPr>
              <a:t>اخذ </a:t>
            </a:r>
            <a:r>
              <a:rPr lang="fa-IR" sz="2000" b="1" dirty="0">
                <a:solidFill>
                  <a:schemeClr val="tx1"/>
                </a:solidFill>
                <a:latin typeface="Calibri" panose="020F0502020204030204" pitchFamily="34" charset="0"/>
                <a:ea typeface="Calibri" panose="020F0502020204030204" pitchFamily="34" charset="0"/>
                <a:cs typeface="B Nazanin" panose="00000400000000000000" pitchFamily="2" charset="-78"/>
              </a:rPr>
              <a:t>معافیت تحصیلی برای دانشجویان مشمول توسط دانشگاه مقصد انجام می </a:t>
            </a:r>
            <a:r>
              <a:rPr lang="fa-IR" sz="2000" b="1" dirty="0" smtClean="0">
                <a:solidFill>
                  <a:schemeClr val="tx1"/>
                </a:solidFill>
                <a:latin typeface="Calibri" panose="020F0502020204030204" pitchFamily="34" charset="0"/>
                <a:ea typeface="Calibri" panose="020F0502020204030204" pitchFamily="34" charset="0"/>
                <a:cs typeface="B Nazanin" panose="00000400000000000000" pitchFamily="2" charset="-78"/>
              </a:rPr>
              <a:t>شود؛</a:t>
            </a:r>
            <a:endParaRPr lang="fa-IR" sz="2000" b="1" dirty="0">
              <a:solidFill>
                <a:schemeClr val="tx1"/>
              </a:solidFill>
              <a:latin typeface="Calibri" panose="020F0502020204030204" pitchFamily="34" charset="0"/>
              <a:ea typeface="Calibri" panose="020F0502020204030204" pitchFamily="34" charset="0"/>
              <a:cs typeface="B Nazanin" panose="00000400000000000000" pitchFamily="2" charset="-78"/>
            </a:endParaRPr>
          </a:p>
          <a:p>
            <a:pPr marL="457200" lvl="0" indent="-457200" algn="just">
              <a:lnSpc>
                <a:spcPct val="150000"/>
              </a:lnSpc>
              <a:buClr>
                <a:srgbClr val="549E39"/>
              </a:buClr>
              <a:buFont typeface="Wingdings" pitchFamily="2" charset="2"/>
              <a:buChar char="Ø"/>
            </a:pPr>
            <a:r>
              <a:rPr lang="fa-IR" sz="2000" b="1" dirty="0" smtClean="0">
                <a:solidFill>
                  <a:schemeClr val="tx1"/>
                </a:solidFill>
                <a:latin typeface="Calibri" panose="020F0502020204030204" pitchFamily="34" charset="0"/>
                <a:ea typeface="Calibri" panose="020F0502020204030204" pitchFamily="34" charset="0"/>
                <a:cs typeface="B Nazanin" panose="00000400000000000000" pitchFamily="2" charset="-78"/>
              </a:rPr>
              <a:t>در </a:t>
            </a:r>
            <a:r>
              <a:rPr lang="fa-IR" sz="2000" b="1" dirty="0">
                <a:solidFill>
                  <a:schemeClr val="tx1"/>
                </a:solidFill>
                <a:latin typeface="Calibri" panose="020F0502020204030204" pitchFamily="34" charset="0"/>
                <a:ea typeface="Calibri" panose="020F0502020204030204" pitchFamily="34" charset="0"/>
                <a:cs typeface="B Nazanin" panose="00000400000000000000" pitchFamily="2" charset="-78"/>
              </a:rPr>
              <a:t>زمان ثبت نام به دانشجویان انتقال مشروط؛ ضوابط وشرایط </a:t>
            </a:r>
            <a:r>
              <a:rPr lang="fa-IR" sz="2000" b="1" dirty="0" smtClean="0">
                <a:solidFill>
                  <a:schemeClr val="tx1"/>
                </a:solidFill>
                <a:latin typeface="Calibri" panose="020F0502020204030204" pitchFamily="34" charset="0"/>
                <a:ea typeface="Calibri" panose="020F0502020204030204" pitchFamily="34" charset="0"/>
                <a:cs typeface="B Nazanin" panose="00000400000000000000" pitchFamily="2" charset="-78"/>
              </a:rPr>
              <a:t>دانشگاه مقصد </a:t>
            </a:r>
            <a:r>
              <a:rPr lang="fa-IR" sz="2000" b="1" dirty="0">
                <a:solidFill>
                  <a:schemeClr val="tx1"/>
                </a:solidFill>
                <a:latin typeface="Calibri" panose="020F0502020204030204" pitchFamily="34" charset="0"/>
                <a:ea typeface="Calibri" panose="020F0502020204030204" pitchFamily="34" charset="0"/>
                <a:cs typeface="B Nazanin" panose="00000400000000000000" pitchFamily="2" charset="-78"/>
              </a:rPr>
              <a:t>اعلام </a:t>
            </a:r>
            <a:r>
              <a:rPr lang="fa-IR" sz="2000" b="1" dirty="0" smtClean="0">
                <a:solidFill>
                  <a:schemeClr val="tx1"/>
                </a:solidFill>
                <a:latin typeface="Calibri" panose="020F0502020204030204" pitchFamily="34" charset="0"/>
                <a:ea typeface="Calibri" panose="020F0502020204030204" pitchFamily="34" charset="0"/>
                <a:cs typeface="B Nazanin" panose="00000400000000000000" pitchFamily="2" charset="-78"/>
              </a:rPr>
              <a:t>و تعهد کتبی اخذ گردد</a:t>
            </a:r>
            <a:r>
              <a:rPr lang="fa-IR" sz="2000" b="1" dirty="0">
                <a:solidFill>
                  <a:schemeClr val="tx1"/>
                </a:solidFill>
                <a:latin typeface="Calibri" panose="020F0502020204030204" pitchFamily="34" charset="0"/>
                <a:ea typeface="Calibri" panose="020F0502020204030204" pitchFamily="34" charset="0"/>
                <a:cs typeface="B Nazanin" panose="00000400000000000000" pitchFamily="2" charset="-78"/>
              </a:rPr>
              <a:t>؛</a:t>
            </a:r>
            <a:endParaRPr lang="en-US" sz="2000" b="1" dirty="0">
              <a:solidFill>
                <a:schemeClr val="tx1"/>
              </a:solidFill>
              <a:latin typeface="Calibri" panose="020F0502020204030204" pitchFamily="34" charset="0"/>
              <a:ea typeface="Calibri" panose="020F0502020204030204" pitchFamily="34" charset="0"/>
              <a:cs typeface="B Nazanin" panose="00000400000000000000" pitchFamily="2" charset="-78"/>
            </a:endParaRPr>
          </a:p>
          <a:p>
            <a:pPr marL="457200" lvl="0" indent="-457200" algn="just">
              <a:lnSpc>
                <a:spcPct val="150000"/>
              </a:lnSpc>
              <a:buClr>
                <a:srgbClr val="549E39"/>
              </a:buClr>
              <a:buFont typeface="Wingdings" pitchFamily="2" charset="2"/>
              <a:buChar char="Ø"/>
            </a:pPr>
            <a:r>
              <a:rPr lang="fa-IR" sz="2000" b="1" dirty="0" smtClean="0">
                <a:solidFill>
                  <a:prstClr val="black"/>
                </a:solidFill>
                <a:latin typeface="Calibri" panose="020F0502020204030204" pitchFamily="34" charset="0"/>
                <a:ea typeface="Calibri" panose="020F0502020204030204" pitchFamily="34" charset="0"/>
                <a:cs typeface="B Nazanin" panose="00000400000000000000" pitchFamily="2" charset="-78"/>
              </a:rPr>
              <a:t>وضعیت </a:t>
            </a:r>
            <a:r>
              <a:rPr lang="fa-IR" sz="2000" b="1" dirty="0">
                <a:solidFill>
                  <a:prstClr val="black"/>
                </a:solidFill>
                <a:latin typeface="Calibri" panose="020F0502020204030204" pitchFamily="34" charset="0"/>
                <a:ea typeface="Calibri" panose="020F0502020204030204" pitchFamily="34" charset="0"/>
                <a:cs typeface="B Nazanin" panose="00000400000000000000" pitchFamily="2" charset="-78"/>
              </a:rPr>
              <a:t>دانشجویان انتقال مشروط؛ پس از دو نیمسال باید در کمیسیون بررسی موارد خاص دانشگاه مقصد مطرح و با توجه به  احراز شرایط ( شرط معدل و...)  در خصوص ادامه تحصیل و یا بازگشت به دانشگاه مبدا تصمیم گیری </a:t>
            </a:r>
            <a:r>
              <a:rPr lang="fa-IR" sz="2000" b="1" dirty="0" smtClean="0">
                <a:solidFill>
                  <a:prstClr val="black"/>
                </a:solidFill>
                <a:latin typeface="Calibri" panose="020F0502020204030204" pitchFamily="34" charset="0"/>
                <a:ea typeface="Calibri" panose="020F0502020204030204" pitchFamily="34" charset="0"/>
                <a:cs typeface="B Nazanin" panose="00000400000000000000" pitchFamily="2" charset="-78"/>
              </a:rPr>
              <a:t>شود؛</a:t>
            </a:r>
          </a:p>
          <a:p>
            <a:pPr marL="457200" lvl="0" indent="-457200" algn="just">
              <a:lnSpc>
                <a:spcPct val="150000"/>
              </a:lnSpc>
              <a:buClr>
                <a:srgbClr val="549E39"/>
              </a:buClr>
              <a:buFont typeface="Wingdings" pitchFamily="2" charset="2"/>
              <a:buChar char="Ø"/>
            </a:pPr>
            <a:r>
              <a:rPr lang="fa-IR" sz="2000" b="1" dirty="0" smtClean="0">
                <a:solidFill>
                  <a:prstClr val="black"/>
                </a:solidFill>
                <a:latin typeface="Calibri" panose="020F0502020204030204" pitchFamily="34" charset="0"/>
                <a:ea typeface="Calibri" panose="020F0502020204030204" pitchFamily="34" charset="0"/>
                <a:cs typeface="B Nazanin" panose="00000400000000000000" pitchFamily="2" charset="-78"/>
              </a:rPr>
              <a:t>مدارک تحصیلی و ثبت نامی دانشجو پس از مخالفت با انتقال، به دانشگاه مبدا ارسال می گردد.</a:t>
            </a:r>
          </a:p>
          <a:p>
            <a:pPr marL="457200" lvl="0" indent="-457200" algn="just">
              <a:lnSpc>
                <a:spcPct val="150000"/>
              </a:lnSpc>
              <a:buClr>
                <a:srgbClr val="549E39"/>
              </a:buClr>
              <a:buFont typeface="Wingdings" pitchFamily="2" charset="2"/>
              <a:buChar char="Ø"/>
            </a:pPr>
            <a:endParaRPr lang="en-US" sz="2000" b="1" dirty="0">
              <a:solidFill>
                <a:prstClr val="black"/>
              </a:solidFill>
              <a:latin typeface="Calibri" panose="020F0502020204030204" pitchFamily="34" charset="0"/>
              <a:ea typeface="Calibri" panose="020F0502020204030204" pitchFamily="34" charset="0"/>
              <a:cs typeface="B Nazanin" panose="00000400000000000000" pitchFamily="2" charset="-78"/>
            </a:endParaRPr>
          </a:p>
          <a:p>
            <a:pPr marL="457200" lvl="0" indent="-457200" algn="just">
              <a:lnSpc>
                <a:spcPct val="150000"/>
              </a:lnSpc>
              <a:buFont typeface="Wingdings" pitchFamily="2" charset="2"/>
              <a:buChar char="Ø"/>
            </a:pPr>
            <a:endParaRPr lang="en-US" sz="2000" b="1" dirty="0">
              <a:solidFill>
                <a:schemeClr val="tx1"/>
              </a:solidFill>
              <a:latin typeface="Calibri" panose="020F0502020204030204" pitchFamily="34" charset="0"/>
              <a:ea typeface="Calibri" panose="020F0502020204030204" pitchFamily="34" charset="0"/>
              <a:cs typeface="B Nazanin" panose="00000400000000000000" pitchFamily="2" charset="-78"/>
            </a:endParaRPr>
          </a:p>
          <a:p>
            <a:r>
              <a:rPr lang="fa-IR" sz="2400" b="1" dirty="0"/>
              <a:t> </a:t>
            </a:r>
            <a:endParaRPr lang="en-US" sz="2400" dirty="0"/>
          </a:p>
          <a:p>
            <a:r>
              <a:rPr lang="fa-IR" sz="2400" b="1" dirty="0"/>
              <a:t> </a:t>
            </a:r>
            <a:endParaRPr lang="en-US" sz="2400" dirty="0"/>
          </a:p>
          <a:p>
            <a:r>
              <a:rPr lang="fa-IR" sz="2400" b="1" dirty="0"/>
              <a:t> </a:t>
            </a:r>
            <a:endParaRPr lang="en-US" sz="2400" dirty="0"/>
          </a:p>
          <a:p>
            <a:r>
              <a:rPr lang="fa-IR" sz="2400" b="1" dirty="0"/>
              <a:t> </a:t>
            </a:r>
            <a:endParaRPr lang="en-US" sz="2400" dirty="0"/>
          </a:p>
          <a:p>
            <a:r>
              <a:rPr lang="fa-IR" sz="2400" b="1" dirty="0"/>
              <a:t> </a:t>
            </a:r>
            <a:endParaRPr lang="en-US" sz="2400" dirty="0"/>
          </a:p>
          <a:p>
            <a:r>
              <a:rPr lang="fa-IR" sz="2400" b="1" dirty="0"/>
              <a:t> </a:t>
            </a:r>
            <a:endParaRPr lang="en-US" sz="2400" dirty="0"/>
          </a:p>
        </p:txBody>
      </p:sp>
      <p:sp>
        <p:nvSpPr>
          <p:cNvPr id="5" name="TextBox 4"/>
          <p:cNvSpPr txBox="1"/>
          <p:nvPr/>
        </p:nvSpPr>
        <p:spPr>
          <a:xfrm rot="5400000">
            <a:off x="8633788" y="3225579"/>
            <a:ext cx="6288259" cy="369332"/>
          </a:xfrm>
          <a:prstGeom prst="rect">
            <a:avLst/>
          </a:prstGeom>
          <a:solidFill>
            <a:schemeClr val="tx2">
              <a:lumMod val="60000"/>
              <a:lumOff val="40000"/>
            </a:schemeClr>
          </a:solidFill>
        </p:spPr>
        <p:txBody>
          <a:bodyPr wrap="square" rtlCol="1">
            <a:spAutoFit/>
          </a:bodyPr>
          <a:lstStyle/>
          <a:p>
            <a:pPr algn="ctr">
              <a:spcBef>
                <a:spcPts val="1200"/>
              </a:spcBef>
              <a:spcAft>
                <a:spcPts val="1200"/>
              </a:spcAft>
            </a:pPr>
            <a:r>
              <a:rPr lang="fa-IR" dirty="0">
                <a:solidFill>
                  <a:schemeClr val="bg1"/>
                </a:solidFill>
                <a:effectLst>
                  <a:outerShdw blurRad="38100" dist="38100" dir="2700000" algn="tl">
                    <a:srgbClr val="000000">
                      <a:alpha val="43137"/>
                    </a:srgbClr>
                  </a:outerShdw>
                </a:effectLst>
                <a:cs typeface="B Titr" panose="00000700000000000000" pitchFamily="2" charset="-78"/>
              </a:rPr>
              <a:t>دانشگاه علامه طباطبائی – مدیریت خدمات آموزشی </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5095" y="266118"/>
            <a:ext cx="865623" cy="899615"/>
          </a:xfrm>
          <a:prstGeom prst="rect">
            <a:avLst/>
          </a:prstGeom>
        </p:spPr>
      </p:pic>
    </p:spTree>
    <p:extLst>
      <p:ext uri="{BB962C8B-B14F-4D97-AF65-F5344CB8AC3E}">
        <p14:creationId xmlns:p14="http://schemas.microsoft.com/office/powerpoint/2010/main" val="34113251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77880" y="2901912"/>
            <a:ext cx="9428285" cy="642485"/>
          </a:xfrm>
        </p:spPr>
        <p:txBody>
          <a:bodyPr>
            <a:noAutofit/>
          </a:bodyPr>
          <a:lstStyle/>
          <a:p>
            <a:pPr algn="ctr">
              <a:lnSpc>
                <a:spcPct val="150000"/>
              </a:lnSpc>
            </a:pPr>
            <a:r>
              <a:rPr lang="fa-IR" sz="3200" dirty="0" smtClean="0">
                <a:ln>
                  <a:solidFill>
                    <a:schemeClr val="accent2">
                      <a:lumMod val="75000"/>
                    </a:schemeClr>
                  </a:solidFill>
                </a:ln>
                <a:solidFill>
                  <a:srgbClr val="C00000"/>
                </a:solidFill>
                <a:cs typeface="B Titr" panose="00000700000000000000" pitchFamily="2" charset="-78"/>
              </a:rPr>
              <a:t>سپاس از توجه و همراهی شما بزرگواران</a:t>
            </a:r>
            <a:endParaRPr lang="fa-IR" sz="3200" dirty="0">
              <a:ln>
                <a:solidFill>
                  <a:schemeClr val="accent2">
                    <a:lumMod val="75000"/>
                  </a:schemeClr>
                </a:solidFill>
              </a:ln>
              <a:solidFill>
                <a:srgbClr val="C00000"/>
              </a:solidFill>
              <a:cs typeface="B Titr" panose="00000700000000000000" pitchFamily="2" charset="-78"/>
            </a:endParaRPr>
          </a:p>
        </p:txBody>
      </p:sp>
      <p:sp>
        <p:nvSpPr>
          <p:cNvPr id="5" name="TextBox 4"/>
          <p:cNvSpPr txBox="1"/>
          <p:nvPr/>
        </p:nvSpPr>
        <p:spPr>
          <a:xfrm rot="5400000">
            <a:off x="8510957" y="3225580"/>
            <a:ext cx="6288259" cy="369332"/>
          </a:xfrm>
          <a:prstGeom prst="rect">
            <a:avLst/>
          </a:prstGeom>
          <a:solidFill>
            <a:schemeClr val="tx2">
              <a:lumMod val="60000"/>
              <a:lumOff val="40000"/>
            </a:schemeClr>
          </a:solidFill>
        </p:spPr>
        <p:txBody>
          <a:bodyPr wrap="square" rtlCol="1">
            <a:spAutoFit/>
          </a:bodyPr>
          <a:lstStyle/>
          <a:p>
            <a:pPr algn="ctr">
              <a:spcBef>
                <a:spcPts val="1200"/>
              </a:spcBef>
              <a:spcAft>
                <a:spcPts val="1200"/>
              </a:spcAft>
            </a:pPr>
            <a:r>
              <a:rPr lang="fa-IR" dirty="0">
                <a:solidFill>
                  <a:schemeClr val="bg1"/>
                </a:solidFill>
                <a:effectLst>
                  <a:outerShdw blurRad="38100" dist="38100" dir="2700000" algn="tl">
                    <a:srgbClr val="000000">
                      <a:alpha val="43137"/>
                    </a:srgbClr>
                  </a:outerShdw>
                </a:effectLst>
                <a:cs typeface="B Titr" panose="00000700000000000000" pitchFamily="2" charset="-78"/>
              </a:rPr>
              <a:t>دانشگاه علامه طباطبائی – مدیریت خدمات آموزشی </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5095" y="266118"/>
            <a:ext cx="865623" cy="899615"/>
          </a:xfrm>
          <a:prstGeom prst="rect">
            <a:avLst/>
          </a:prstGeom>
        </p:spPr>
      </p:pic>
    </p:spTree>
    <p:extLst>
      <p:ext uri="{BB962C8B-B14F-4D97-AF65-F5344CB8AC3E}">
        <p14:creationId xmlns:p14="http://schemas.microsoft.com/office/powerpoint/2010/main" val="891150924"/>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999</TotalTime>
  <Words>1219</Words>
  <Application>Microsoft Office PowerPoint</Application>
  <PresentationFormat>Widescreen</PresentationFormat>
  <Paragraphs>74</Paragraphs>
  <Slides>9</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9</vt:i4>
      </vt:variant>
    </vt:vector>
  </HeadingPairs>
  <TitlesOfParts>
    <vt:vector size="19" baseType="lpstr">
      <vt:lpstr>Arial</vt:lpstr>
      <vt:lpstr>B Mitra</vt:lpstr>
      <vt:lpstr>B Nazanin</vt:lpstr>
      <vt:lpstr>B Titr</vt:lpstr>
      <vt:lpstr>Calibri</vt:lpstr>
      <vt:lpstr>Century Gothic</vt:lpstr>
      <vt:lpstr>Tahoma</vt:lpstr>
      <vt:lpstr>Wingdings</vt:lpstr>
      <vt:lpstr>Wingdings 3</vt:lpstr>
      <vt:lpstr>Wisp</vt:lpstr>
      <vt:lpstr>به نام خدا</vt:lpstr>
      <vt:lpstr>PowerPoint Presentation</vt:lpstr>
      <vt:lpstr>انتقال فرزندان اعضای هیات علمی</vt:lpstr>
      <vt:lpstr>نحوه اجرا</vt:lpstr>
      <vt:lpstr>انتقال مشروط فرزندان اعضای هیات علمی</vt:lpstr>
      <vt:lpstr> شرایط و ضوابط انتقال فرزندان اعضای هیات علمی: </vt:lpstr>
      <vt:lpstr>PowerPoint Presentation</vt:lpstr>
      <vt:lpstr>نکات بسیار مهم: </vt:lpstr>
      <vt:lpstr>سپاس از توجه و همراهی شما بزرگواران</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محمدزاده</dc:title>
  <dc:creator>USER</dc:creator>
  <cp:lastModifiedBy>boors</cp:lastModifiedBy>
  <cp:revision>247</cp:revision>
  <dcterms:created xsi:type="dcterms:W3CDTF">2020-10-01T20:05:32Z</dcterms:created>
  <dcterms:modified xsi:type="dcterms:W3CDTF">2021-05-02T08:27:41Z</dcterms:modified>
</cp:coreProperties>
</file>